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509" r:id="rId2"/>
    <p:sldId id="491" r:id="rId3"/>
    <p:sldId id="481" r:id="rId4"/>
    <p:sldId id="489" r:id="rId5"/>
    <p:sldId id="482" r:id="rId6"/>
    <p:sldId id="514" r:id="rId7"/>
    <p:sldId id="510" r:id="rId8"/>
    <p:sldId id="493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479" r:id="rId21"/>
    <p:sldId id="484" r:id="rId22"/>
    <p:sldId id="506" r:id="rId23"/>
    <p:sldId id="507" r:id="rId24"/>
    <p:sldId id="508" r:id="rId25"/>
    <p:sldId id="483" r:id="rId26"/>
    <p:sldId id="476" r:id="rId27"/>
    <p:sldId id="477" r:id="rId28"/>
    <p:sldId id="511" r:id="rId29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82550" y="742950"/>
            <a:ext cx="6637338" cy="37338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4979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335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openxmlformats.org/officeDocument/2006/relationships/image" Target="../media/image13.jpeg"/><Relationship Id="rId10" Type="http://schemas.openxmlformats.org/officeDocument/2006/relationships/image" Target="../media/image9.png"/><Relationship Id="rId19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microsoft.com/office/2007/relationships/hdphoto" Target="../media/hdphoto4.wdp"/><Relationship Id="rId10" Type="http://schemas.openxmlformats.org/officeDocument/2006/relationships/image" Target="../media/image1.png"/><Relationship Id="rId4" Type="http://schemas.microsoft.com/office/2007/relationships/hdphoto" Target="../media/hdphoto3.wdp"/><Relationship Id="rId9" Type="http://schemas.openxmlformats.org/officeDocument/2006/relationships/image" Target="../media/image22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32.png"/><Relationship Id="rId26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31.png"/><Relationship Id="rId25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jpeg"/><Relationship Id="rId20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24" Type="http://schemas.microsoft.com/office/2007/relationships/hdphoto" Target="../media/hdphoto6.wdp"/><Relationship Id="rId5" Type="http://schemas.openxmlformats.org/officeDocument/2006/relationships/image" Target="../media/image27.jpeg"/><Relationship Id="rId15" Type="http://schemas.openxmlformats.org/officeDocument/2006/relationships/image" Target="../media/image29.png"/><Relationship Id="rId23" Type="http://schemas.openxmlformats.org/officeDocument/2006/relationships/image" Target="../media/image35.png"/><Relationship Id="rId28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33.png"/><Relationship Id="rId4" Type="http://schemas.openxmlformats.org/officeDocument/2006/relationships/image" Target="../media/image25.wmf"/><Relationship Id="rId9" Type="http://schemas.openxmlformats.org/officeDocument/2006/relationships/image" Target="../media/image13.jpeg"/><Relationship Id="rId14" Type="http://schemas.openxmlformats.org/officeDocument/2006/relationships/image" Target="../media/image26.png"/><Relationship Id="rId22" Type="http://schemas.microsoft.com/office/2007/relationships/hdphoto" Target="../media/hdphoto5.wdp"/><Relationship Id="rId27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3"/>
          <p:cNvSpPr>
            <a:spLocks noChangeArrowheads="1"/>
          </p:cNvSpPr>
          <p:nvPr/>
        </p:nvSpPr>
        <p:spPr bwMode="auto">
          <a:xfrm>
            <a:off x="283178" y="160867"/>
            <a:ext cx="3733800" cy="1016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Panasonic System Networks Vietnam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Systems</a:t>
            </a:r>
            <a:r>
              <a:rPr lang="en-US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2051" name="Title 1"/>
          <p:cNvSpPr>
            <a:spLocks noGrp="1"/>
          </p:cNvSpPr>
          <p:nvPr>
            <p:ph type="ctrTitle" idx="4294967295"/>
          </p:nvPr>
        </p:nvSpPr>
        <p:spPr bwMode="auto">
          <a:xfrm>
            <a:off x="2209800" y="2130426"/>
            <a:ext cx="7772400" cy="147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vi-VN" dirty="0"/>
              <a:t>K</a:t>
            </a:r>
            <a:endParaRPr lang="vi-VN" altLang="vi-VN" dirty="0"/>
          </a:p>
        </p:txBody>
      </p:sp>
      <p:sp>
        <p:nvSpPr>
          <p:cNvPr id="2052" name="Title 1"/>
          <p:cNvSpPr txBox="1">
            <a:spLocks/>
          </p:cNvSpPr>
          <p:nvPr/>
        </p:nvSpPr>
        <p:spPr bwMode="auto">
          <a:xfrm>
            <a:off x="1633538" y="2133601"/>
            <a:ext cx="8928100" cy="173037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kumimoji="1" lang="en-US" altLang="ja-JP" sz="3600" b="1" dirty="0">
                <a:solidFill>
                  <a:schemeClr val="bg1"/>
                </a:solidFill>
                <a:ea typeface="MS PGothic" pitchFamily="34" charset="-128"/>
              </a:rPr>
              <a:t>OQC DIGITAL SYSTEM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8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D065C7-7AD1-4C6B-AAB3-A3051B45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12" y="3801319"/>
            <a:ext cx="2163490" cy="1364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1110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51110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051320" y="1780296"/>
            <a:ext cx="5829476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Outer box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isplays Outer box OQC pick up: FA easy to control sample quantity OQC pick up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will remind OQC to pick up sample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time OQC pick up sample on system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pallet OQC pick up sample to eliminate finding and scan barcode many times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824277"/>
            <a:ext cx="5828801" cy="947906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824277"/>
            <a:ext cx="6052223" cy="940450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5692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PSNV Portal to confirm Production result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4" y="1730850"/>
            <a:ext cx="5419363" cy="1479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33398" y="3079556"/>
            <a:ext cx="188438" cy="61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511539"/>
            <a:ext cx="5453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4" y="3804341"/>
            <a:ext cx="2072589" cy="13628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165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&amp;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884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37796" y="517491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&amp;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187532" y="3871110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02573"/>
            <a:ext cx="2740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0121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Reading barcode Inner/Outer 1</a:t>
            </a:r>
            <a:r>
              <a:rPr lang="en-US" sz="16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631515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631514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684055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D8D88-53D5-47E1-8495-4D3FC8FD3F6D}"/>
              </a:ext>
            </a:extLst>
          </p:cNvPr>
          <p:cNvSpPr/>
          <p:nvPr/>
        </p:nvSpPr>
        <p:spPr>
          <a:xfrm>
            <a:off x="117584" y="1729809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2454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1</a:t>
            </a:r>
            <a:r>
              <a:rPr lang="en-US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 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2200305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(Control offline):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12936" y="141068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3D313-7427-427B-9DBF-3BE69C7D631A}"/>
              </a:ext>
            </a:extLst>
          </p:cNvPr>
          <p:cNvGrpSpPr/>
          <p:nvPr/>
        </p:nvGrpSpPr>
        <p:grpSpPr>
          <a:xfrm>
            <a:off x="7338014" y="2771189"/>
            <a:ext cx="3177586" cy="2075973"/>
            <a:chOff x="7266700" y="1963644"/>
            <a:chExt cx="3557372" cy="26468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B98B3-AB53-490C-9106-BEBAA851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700" y="1963644"/>
              <a:ext cx="3557372" cy="2646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Multiplication Sign 1">
              <a:extLst>
                <a:ext uri="{FF2B5EF4-FFF2-40B4-BE49-F238E27FC236}">
                  <a16:creationId xmlns:a16="http://schemas.microsoft.com/office/drawing/2014/main" id="{EBB2E9E8-2B56-4AF7-9AD8-7D8D9CE29421}"/>
                </a:ext>
              </a:extLst>
            </p:cNvPr>
            <p:cNvSpPr/>
            <p:nvPr/>
          </p:nvSpPr>
          <p:spPr>
            <a:xfrm>
              <a:off x="7872995" y="2531444"/>
              <a:ext cx="2213811" cy="162667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4F0D-8383-E426-80FA-434E1028516D}"/>
              </a:ext>
            </a:extLst>
          </p:cNvPr>
          <p:cNvSpPr/>
          <p:nvPr/>
        </p:nvSpPr>
        <p:spPr>
          <a:xfrm>
            <a:off x="6092326" y="1842598"/>
            <a:ext cx="5967626" cy="71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FA already applied weight check system: No need add this point  No need do weight check 1</a:t>
            </a:r>
            <a:r>
              <a:rPr lang="en-US" sz="1400" baseline="30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37EE-7FFE-4419-96AB-221D725B71EC}"/>
              </a:ext>
            </a:extLst>
          </p:cNvPr>
          <p:cNvSpPr/>
          <p:nvPr/>
        </p:nvSpPr>
        <p:spPr>
          <a:xfrm>
            <a:off x="96218" y="1709466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00407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082126" y="1910690"/>
            <a:ext cx="5970219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OQC finish inspection  System indicate result of each serial No (In case NG will be indicated NG situation and reason NG)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confirm matching sample Q’ty with database to indicate changing situation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System alarm if inspect duplicated serial No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Save history of sample check  Can Traceability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Incase FA happen quality issue  How to indication on system (Prevent OQC judgment OK when FA happen NG)  How to return product of this lot?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9430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022193" y="1830941"/>
            <a:ext cx="6052223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(Monthly)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select model and remind to inspect: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Limit Q’ty of model to be suitable with OQC lead time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(For Ex: OQC can check 2pcs characteristic)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System default: After Reliability test  Normal inspection.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In case sample not yet checked normal  Will be alarm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In case happen Quality issue will be displayed NG situation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and after rework/repair  Change situation (Have history: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Main cause, action)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If the model only produced 1 time in a month  Need to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indicate in inspection plan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22193" y="154413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197773" y="1521368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2798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297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system to confirm ingredients inside?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This process is re-packing: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to indicate set by set inspection result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 NG or OK ? Any problem happen ?What is next action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this result link to total Judgment 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77916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2</a:t>
            </a:r>
            <a:r>
              <a:rPr lang="en-US" b="1" baseline="300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C6AA-67A1-E02A-1431-FBE0305DDE18}"/>
              </a:ext>
            </a:extLst>
          </p:cNvPr>
          <p:cNvSpPr/>
          <p:nvPr/>
        </p:nvSpPr>
        <p:spPr>
          <a:xfrm>
            <a:off x="6022193" y="4755624"/>
            <a:ext cx="57396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 can detect if FA weight check system have trouble 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166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Reading barcode Inner/Outer 2</a:t>
            </a:r>
            <a:r>
              <a:rPr lang="en-US" b="1" baseline="300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 to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7891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When reading barcode to start inspection : System link and open OQC check sheet. Then OQC check 1pc complete and indicate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Link to system for inspection result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550273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system link with ID pallet station or how to prevent production move to SCM without OQC approval 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8181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875552" y="732980"/>
            <a:ext cx="2494286" cy="1230542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Loss time to find and chop stamp.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loss of time to check stamps by appearance check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497510" y="684135"/>
            <a:ext cx="2954839" cy="126057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when picking up samples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does not control quantity of OQC pick-up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indicate shipment priority</a:t>
            </a: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29824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763089" y="715205"/>
            <a:ext cx="2876282" cy="1226591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Update OQC result not timely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Each step is an independent, easy-skip process</a:t>
            </a:r>
            <a:endParaRPr lang="en-GB" sz="14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make report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69385" y="715205"/>
            <a:ext cx="2502600" cy="122879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t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 loss of time to confirm OQC inspection result to input WMS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7512040" y="3404387"/>
            <a:ext cx="1310651" cy="903977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72" y="3981747"/>
              <a:ext cx="1157140" cy="28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484190" y="3343713"/>
            <a:ext cx="1260439" cy="926728"/>
            <a:chOff x="5276678" y="3672650"/>
            <a:chExt cx="1343824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678" y="3918526"/>
              <a:ext cx="1259194" cy="53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OQC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7590" y="4378178"/>
            <a:ext cx="0" cy="38966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7D21DE-6514-43E9-A9AB-13F924A283FE}"/>
              </a:ext>
            </a:extLst>
          </p:cNvPr>
          <p:cNvGrpSpPr/>
          <p:nvPr/>
        </p:nvGrpSpPr>
        <p:grpSpPr>
          <a:xfrm>
            <a:off x="10204055" y="4397663"/>
            <a:ext cx="1799293" cy="930897"/>
            <a:chOff x="-7381889" y="6628290"/>
            <a:chExt cx="2814349" cy="25167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F26FDE-B256-4BC0-8B72-8524522B9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6628290"/>
              <a:ext cx="901746" cy="78744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F2A3DBD-08B8-49C5-9C05-A65A9211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7492937"/>
              <a:ext cx="901746" cy="78744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BF5C5A0-4A2D-4A08-8E29-6D9D1B37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8357584"/>
              <a:ext cx="901746" cy="78744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7495D95-A6B3-4B66-B7D4-1E3910AF4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6628290"/>
              <a:ext cx="901746" cy="78744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8D8D243-38BD-42EF-9262-AE0BC0CC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7492937"/>
              <a:ext cx="901746" cy="78744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23213ED-94B3-4856-8ACB-7B318EEE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8357584"/>
              <a:ext cx="901746" cy="78744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FDAC3D4-846C-48DD-BDAE-6A5317CE0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6628290"/>
              <a:ext cx="901746" cy="78744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2DBC108-D37B-413D-B43B-33ACB879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7492937"/>
              <a:ext cx="901746" cy="78744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446683-BC4B-4E59-81DA-3A26CB18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8357584"/>
              <a:ext cx="901746" cy="78744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EE998AF-D73F-44E8-AE33-D1F4D8D30C6D}"/>
              </a:ext>
            </a:extLst>
          </p:cNvPr>
          <p:cNvSpPr/>
          <p:nvPr/>
        </p:nvSpPr>
        <p:spPr>
          <a:xfrm>
            <a:off x="10143204" y="4359923"/>
            <a:ext cx="1860144" cy="102839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981B4C-22AC-4A5A-A466-0B9D35036636}"/>
              </a:ext>
            </a:extLst>
          </p:cNvPr>
          <p:cNvSpPr/>
          <p:nvPr/>
        </p:nvSpPr>
        <p:spPr>
          <a:xfrm>
            <a:off x="9994133" y="4277105"/>
            <a:ext cx="2123342" cy="422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656509" y="4647066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23267" y="3371141"/>
            <a:ext cx="1274555" cy="923838"/>
            <a:chOff x="5236217" y="3506366"/>
            <a:chExt cx="1336998" cy="94101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6217" y="3506366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9548" y="3616422"/>
              <a:ext cx="1090716" cy="734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Weight check </a:t>
              </a:r>
              <a:endParaRPr lang="en-GB" altLang="en-US" sz="14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2093921" y="2787787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3964208" y="4389157"/>
            <a:ext cx="95131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1535" y="5115264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8386899" y="4622285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39" r="2393"/>
          <a:stretch/>
        </p:blipFill>
        <p:spPr>
          <a:xfrm>
            <a:off x="7297761" y="2214874"/>
            <a:ext cx="1968142" cy="9149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5521457" y="2205557"/>
            <a:ext cx="1919127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42510" y="2746263"/>
            <a:ext cx="1405259" cy="798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Judgement all lot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2712049" y="3841087"/>
            <a:ext cx="1474301" cy="602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>
            <a:off x="5820414" y="2678726"/>
            <a:ext cx="1370094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2115555"/>
            <a:ext cx="11532867" cy="36042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98671" y="426584"/>
            <a:ext cx="341194" cy="1515212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82308" y="2115556"/>
            <a:ext cx="370945" cy="3616538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56141" y="1358283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pickup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 models shipment priority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Reduce 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615799" y="2148703"/>
            <a:ext cx="131238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59915" y="2984503"/>
            <a:ext cx="9543" cy="411304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 w="12700" cap="flat" cmpd="sng" algn="ctr">
            <a:noFill/>
            <a:prstDash val="solid"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97510" y="416675"/>
            <a:ext cx="2955534" cy="27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Pick up simple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62516" y="417194"/>
            <a:ext cx="2865663" cy="284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OQC Inspection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9310" y="428010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Chop stamp physical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671456" y="426584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Shipment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595EEC4-534B-49FA-B86E-4A9FB4653EBB}"/>
              </a:ext>
            </a:extLst>
          </p:cNvPr>
          <p:cNvGrpSpPr/>
          <p:nvPr/>
        </p:nvGrpSpPr>
        <p:grpSpPr>
          <a:xfrm>
            <a:off x="4806755" y="2415679"/>
            <a:ext cx="794599" cy="479052"/>
            <a:chOff x="0" y="0"/>
            <a:chExt cx="794599" cy="47905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36CA4A3-7F84-4945-AD0C-175FE433CDB7}"/>
                </a:ext>
              </a:extLst>
            </p:cNvPr>
            <p:cNvGrpSpPr/>
            <p:nvPr/>
          </p:nvGrpSpPr>
          <p:grpSpPr>
            <a:xfrm>
              <a:off x="0" y="59160"/>
              <a:ext cx="794599" cy="419892"/>
              <a:chOff x="0" y="59160"/>
              <a:chExt cx="818028" cy="419892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65A7FC7-7BC3-4E12-85FA-4F7F4DC4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9160"/>
                <a:ext cx="818028" cy="41989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1D3FC5E-E9E9-4C24-B80F-75861CAB606A}"/>
                  </a:ext>
                </a:extLst>
              </p:cNvPr>
              <p:cNvSpPr/>
              <p:nvPr/>
            </p:nvSpPr>
            <p:spPr>
              <a:xfrm>
                <a:off x="123264" y="75638"/>
                <a:ext cx="582706" cy="2241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9139C55-FCD6-466E-A04B-F2134FB09ACE}"/>
                </a:ext>
              </a:extLst>
            </p:cNvPr>
            <p:cNvSpPr/>
            <p:nvPr/>
          </p:nvSpPr>
          <p:spPr>
            <a:xfrm>
              <a:off x="63367" y="0"/>
              <a:ext cx="688041" cy="362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Software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002056" y="2047509"/>
            <a:ext cx="258728" cy="575933"/>
            <a:chOff x="112060" y="-112060"/>
            <a:chExt cx="1499664" cy="177779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37" name="Flowchart: Stored Data 136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8" name="Flowchart: Stored Data 137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9" name="Flowchart: Stored Data 138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0" name="Flowchart: Stored Data 139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36" name="Moon 135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505" y="2157114"/>
            <a:ext cx="729234" cy="684769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6DDA1964-18FE-4ECD-AC1C-A546769AC5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535" y="2185075"/>
            <a:ext cx="804531" cy="648730"/>
          </a:xfrm>
          <a:prstGeom prst="rect">
            <a:avLst/>
          </a:prstGeom>
          <a:noFill/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0CF157A2-6AE8-4FCB-B71D-EF5C291469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795" flipH="1" flipV="1">
            <a:off x="2625017" y="2186476"/>
            <a:ext cx="155722" cy="281400"/>
          </a:xfrm>
          <a:prstGeom prst="rect">
            <a:avLst/>
          </a:prstGeom>
        </p:spPr>
      </p:pic>
      <p:sp>
        <p:nvSpPr>
          <p:cNvPr id="154" name="Cube 153">
            <a:extLst>
              <a:ext uri="{FF2B5EF4-FFF2-40B4-BE49-F238E27FC236}">
                <a16:creationId xmlns:a16="http://schemas.microsoft.com/office/drawing/2014/main" id="{5428A02B-65BD-41BF-972A-1CA56C343C9D}"/>
              </a:ext>
            </a:extLst>
          </p:cNvPr>
          <p:cNvSpPr/>
          <p:nvPr/>
        </p:nvSpPr>
        <p:spPr>
          <a:xfrm>
            <a:off x="2229607" y="2191652"/>
            <a:ext cx="324970" cy="27566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863282" y="2361560"/>
            <a:ext cx="246529" cy="470647"/>
            <a:chOff x="112060" y="-112060"/>
            <a:chExt cx="1499664" cy="177779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69" name="Flowchart: Stored Data 168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0" name="Flowchart: Stored Data 169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1" name="Flowchart: Stored Data 170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2" name="Flowchart: Stored Data 171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68" name="Moon 167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B24EC3C5-C5ED-40E3-B398-32D24252415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15" y="2164485"/>
            <a:ext cx="198982" cy="17301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393265" y="2957724"/>
            <a:ext cx="124467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2107" y="65063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>
            <a:off x="3338167" y="2634530"/>
            <a:ext cx="1350872" cy="187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29" y="5119123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195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8863901" y="5271793"/>
            <a:ext cx="333993" cy="319824"/>
            <a:chOff x="2396" y="2242"/>
            <a:chExt cx="885" cy="907"/>
          </a:xfrm>
        </p:grpSpPr>
        <p:sp>
          <p:nvSpPr>
            <p:cNvPr id="196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7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8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230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9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2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7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8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9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0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2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3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5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9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32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9438544" flipH="1">
            <a:off x="9164354" y="5288358"/>
            <a:ext cx="518283" cy="161461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454885" y="4842141"/>
            <a:ext cx="834302" cy="742577"/>
            <a:chOff x="7469574" y="3966357"/>
            <a:chExt cx="604402" cy="552039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235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6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52188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7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8247653" y="5123336"/>
            <a:ext cx="552109" cy="181687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8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90573" y="5298464"/>
            <a:ext cx="283853" cy="460021"/>
            <a:chOff x="4239272" y="4596799"/>
            <a:chExt cx="1499664" cy="1866627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42" name="Flowchart: Stored Data 241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3" name="Flowchart: Stored Data 242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4" name="Flowchart: Stored Data 243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5" name="Flowchart: Stored Data 244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48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9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41" name="Moon 240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8374809" y="5105327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10167678" y="2057339"/>
            <a:ext cx="155511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E-Map control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5868962" y="3841399"/>
            <a:ext cx="1318556" cy="209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0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806015" y="4781954"/>
            <a:ext cx="917262" cy="705238"/>
            <a:chOff x="2763" y="1573"/>
            <a:chExt cx="1152" cy="875"/>
          </a:xfrm>
        </p:grpSpPr>
        <p:sp>
          <p:nvSpPr>
            <p:cNvPr id="291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2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88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9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0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2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3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4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5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6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7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3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300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95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98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57" y="5143196"/>
            <a:ext cx="245112" cy="245112"/>
          </a:xfrm>
          <a:prstGeom prst="rect">
            <a:avLst/>
          </a:prstGeom>
        </p:spPr>
      </p:pic>
      <p:sp>
        <p:nvSpPr>
          <p:cNvPr id="499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623094" y="5113338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0" name="Cube 499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4232836" y="5081206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1" name="Picture 500">
            <a:extLst>
              <a:ext uri="{FF2B5EF4-FFF2-40B4-BE49-F238E27FC236}">
                <a16:creationId xmlns:a16="http://schemas.microsoft.com/office/drawing/2014/main" id="{965DC7BA-4CC3-4994-BC80-9D346517B63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37" y="5144140"/>
            <a:ext cx="143139" cy="1168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grpSp>
        <p:nvGrpSpPr>
          <p:cNvPr id="502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430882" y="5248591"/>
            <a:ext cx="292903" cy="528700"/>
            <a:chOff x="4239272" y="4596799"/>
            <a:chExt cx="1499664" cy="1866627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06" name="Flowchart: Stored Data 505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7" name="Flowchart: Stored Data 506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8" name="Flowchart: Stored Data 507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9" name="Flowchart: Stored Data 508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12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05" name="Moon 504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14" name="Rounded Rectangle 842">
            <a:extLst>
              <a:ext uri="{FF2B5EF4-FFF2-40B4-BE49-F238E27FC236}">
                <a16:creationId xmlns:a16="http://schemas.microsoft.com/office/drawing/2014/main" id="{333C533D-AE84-4D44-8F3C-80BF07BEA67B}"/>
              </a:ext>
            </a:extLst>
          </p:cNvPr>
          <p:cNvSpPr/>
          <p:nvPr/>
        </p:nvSpPr>
        <p:spPr>
          <a:xfrm>
            <a:off x="4899152" y="5180734"/>
            <a:ext cx="663989" cy="28220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Shrink machine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92138" y="2416348"/>
            <a:ext cx="1804443" cy="1832200"/>
          </a:xfrm>
          <a:prstGeom prst="rect">
            <a:avLst/>
          </a:prstGeom>
        </p:spPr>
      </p:pic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9323508" y="2663005"/>
            <a:ext cx="596574" cy="7828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6" name="Rectangle 515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9821111" y="5374157"/>
            <a:ext cx="219751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FA, SCM warehouse</a:t>
            </a:r>
          </a:p>
        </p:txBody>
      </p:sp>
      <p:cxnSp>
        <p:nvCxnSpPr>
          <p:cNvPr id="518" name="Straight Arrow Connector 517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V="1">
            <a:off x="2093591" y="2624644"/>
            <a:ext cx="441380" cy="14228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1941840" y="2892021"/>
            <a:ext cx="2308" cy="336692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8954169" y="3855326"/>
            <a:ext cx="1080281" cy="104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609311" y="5279755"/>
            <a:ext cx="278670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shipment priority, control quantity pickup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5433" y="4391051"/>
            <a:ext cx="2846963" cy="820211"/>
          </a:xfrm>
          <a:prstGeom prst="rect">
            <a:avLst/>
          </a:prstGeom>
        </p:spPr>
      </p:pic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H="1">
            <a:off x="1933854" y="4373883"/>
            <a:ext cx="9505" cy="417080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7" name="Picture 516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8845" y="2158713"/>
            <a:ext cx="246481" cy="2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9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604290"/>
            <a:ext cx="3530935" cy="519115"/>
            <a:chOff x="2854911" y="4406912"/>
            <a:chExt cx="3068776" cy="263315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444514"/>
              <a:ext cx="2721676" cy="1881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Rule to Judge 1 LOT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126665" y="1322604"/>
            <a:ext cx="113312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Define 1 lot: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When a model runs, another model inserted will be counted as 1 lot. (Lot: when a new model is inserted or finishes a working shift)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126665" y="2860631"/>
            <a:ext cx="109892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a lot after finishing the inspection of all sample quantities even though the production result is not finished yes.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950080" y="4518297"/>
            <a:ext cx="10291839" cy="1871133"/>
            <a:chOff x="931333" y="4041775"/>
            <a:chExt cx="10291839" cy="18711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0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9461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322804"/>
            <a:ext cx="9291326" cy="16947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7" y="4523405"/>
            <a:ext cx="283058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38902" y="4132131"/>
            <a:ext cx="3675465" cy="341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109851"/>
            <a:ext cx="4715929" cy="32731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01" y="4523405"/>
            <a:ext cx="2830618" cy="135745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95447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0"/>
            <a:ext cx="12192000" cy="37913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A3ACD-7F19-47F1-AF4B-A037F443609C}"/>
              </a:ext>
            </a:extLst>
          </p:cNvPr>
          <p:cNvSpPr/>
          <p:nvPr/>
        </p:nvSpPr>
        <p:spPr>
          <a:xfrm>
            <a:off x="101597" y="609602"/>
            <a:ext cx="5952189" cy="4726638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FDDF3-8B39-4585-93AA-E7A3F34A2D11}"/>
              </a:ext>
            </a:extLst>
          </p:cNvPr>
          <p:cNvSpPr/>
          <p:nvPr/>
        </p:nvSpPr>
        <p:spPr>
          <a:xfrm>
            <a:off x="101597" y="5411133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Currently </a:t>
            </a:r>
            <a:endParaRPr lang="en-US" altLang="en-US" sz="140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check OQC display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Printing hard movement slip: 3600pcs/monthly 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 7.2Ream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Cost: 7.2*2.47$ = 17.78$/month ~ 213.4$/Year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3DA1B-5546-4E8C-A6D7-205DDE150782}"/>
              </a:ext>
            </a:extLst>
          </p:cNvPr>
          <p:cNvSpPr/>
          <p:nvPr/>
        </p:nvSpPr>
        <p:spPr>
          <a:xfrm>
            <a:off x="6138209" y="609602"/>
            <a:ext cx="5952189" cy="4726637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F65A12-7CAD-4C0A-A95E-D8D684FFC358}"/>
              </a:ext>
            </a:extLst>
          </p:cNvPr>
          <p:cNvSpPr/>
          <p:nvPr/>
        </p:nvSpPr>
        <p:spPr>
          <a:xfrm>
            <a:off x="6138209" y="5408712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Check OQC OK by 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Auto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Abolish hard movement slip: </a:t>
            </a: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7.2Ream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Save Cost: 213.4$/Year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7E560-5D69-4FFE-8BDF-9E194E98180E}"/>
              </a:ext>
            </a:extLst>
          </p:cNvPr>
          <p:cNvSpPr/>
          <p:nvPr/>
        </p:nvSpPr>
        <p:spPr>
          <a:xfrm>
            <a:off x="2359530" y="542887"/>
            <a:ext cx="1371600" cy="2780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B7E72-60EE-4EF8-A4E1-96B30C6DB0D4}"/>
              </a:ext>
            </a:extLst>
          </p:cNvPr>
          <p:cNvSpPr/>
          <p:nvPr/>
        </p:nvSpPr>
        <p:spPr>
          <a:xfrm>
            <a:off x="8428503" y="524948"/>
            <a:ext cx="1371600" cy="29594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572" name="AutoShape 2">
            <a:extLst>
              <a:ext uri="{FF2B5EF4-FFF2-40B4-BE49-F238E27FC236}">
                <a16:creationId xmlns:a16="http://schemas.microsoft.com/office/drawing/2014/main" id="{046C84D2-F06F-4498-9077-10CDC9CB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741" y="6364804"/>
            <a:ext cx="3067178" cy="493196"/>
          </a:xfrm>
          <a:prstGeom prst="roundRect">
            <a:avLst>
              <a:gd name="adj" fmla="val 7308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ja-JP" sz="1800" b="1" dirty="0">
                <a:solidFill>
                  <a:srgbClr val="FFFF00"/>
                </a:solidFill>
                <a:effectLst>
                  <a:glow rad="139700">
                    <a:schemeClr val="tx1"/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Reduced : 213.4 S/Y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33927E3A-1955-4F77-9598-53266DF3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" y="684007"/>
            <a:ext cx="189831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process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81A6D-1EC4-4CA0-A825-5FD93BC04927}"/>
              </a:ext>
            </a:extLst>
          </p:cNvPr>
          <p:cNvSpPr/>
          <p:nvPr/>
        </p:nvSpPr>
        <p:spPr>
          <a:xfrm>
            <a:off x="101598" y="4419088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405A0D-9CF4-4FBD-978F-2E29AA95025E}"/>
              </a:ext>
            </a:extLst>
          </p:cNvPr>
          <p:cNvSpPr/>
          <p:nvPr/>
        </p:nvSpPr>
        <p:spPr>
          <a:xfrm>
            <a:off x="372585" y="2789607"/>
            <a:ext cx="121070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check OQC OK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9BC890-4474-4A51-A7AC-DE8DBC32FDA6}"/>
              </a:ext>
            </a:extLst>
          </p:cNvPr>
          <p:cNvCxnSpPr>
            <a:cxnSpLocks/>
            <a:stCxn id="94" idx="2"/>
            <a:endCxn id="99" idx="0"/>
          </p:cNvCxnSpPr>
          <p:nvPr/>
        </p:nvCxnSpPr>
        <p:spPr>
          <a:xfrm>
            <a:off x="1496505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B62C75E-04F9-42D0-B545-697946A9A36B}"/>
              </a:ext>
            </a:extLst>
          </p:cNvPr>
          <p:cNvSpPr/>
          <p:nvPr/>
        </p:nvSpPr>
        <p:spPr>
          <a:xfrm>
            <a:off x="633479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01E63-C593-4240-85F4-E6B60D3C8CBE}"/>
              </a:ext>
            </a:extLst>
          </p:cNvPr>
          <p:cNvSpPr/>
          <p:nvPr/>
        </p:nvSpPr>
        <p:spPr>
          <a:xfrm>
            <a:off x="633477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90A1D6-0893-46CE-AA95-25C573AFCC36}"/>
              </a:ext>
            </a:extLst>
          </p:cNvPr>
          <p:cNvSpPr/>
          <p:nvPr/>
        </p:nvSpPr>
        <p:spPr>
          <a:xfrm>
            <a:off x="627131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slip sheet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50F7D7-5B24-4CFC-9BEE-9FD0F3A6C229}"/>
              </a:ext>
            </a:extLst>
          </p:cNvPr>
          <p:cNvSpPr/>
          <p:nvPr/>
        </p:nvSpPr>
        <p:spPr>
          <a:xfrm>
            <a:off x="141741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238A0C-7FF9-40AA-A0DF-35FE27A194BF}"/>
              </a:ext>
            </a:extLst>
          </p:cNvPr>
          <p:cNvSpPr/>
          <p:nvPr/>
        </p:nvSpPr>
        <p:spPr>
          <a:xfrm>
            <a:off x="627131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(SAP system)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FD000E-C61C-4AFA-8607-0E003CC33BE9}"/>
              </a:ext>
            </a:extLst>
          </p:cNvPr>
          <p:cNvSpPr/>
          <p:nvPr/>
        </p:nvSpPr>
        <p:spPr>
          <a:xfrm>
            <a:off x="633479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C31BC9-4F05-4B07-BA0E-6517CB5BC61F}"/>
              </a:ext>
            </a:extLst>
          </p:cNvPr>
          <p:cNvSpPr/>
          <p:nvPr/>
        </p:nvSpPr>
        <p:spPr>
          <a:xfrm>
            <a:off x="1223993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A04080-3A03-4878-AEE5-784B2756A541}"/>
              </a:ext>
            </a:extLst>
          </p:cNvPr>
          <p:cNvSpPr/>
          <p:nvPr/>
        </p:nvSpPr>
        <p:spPr>
          <a:xfrm>
            <a:off x="623702" y="325035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24955EC-5B47-4BD0-A248-D44E49FB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2627888" y="3951695"/>
            <a:ext cx="1572167" cy="50897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30CEE0-A04A-4F2C-90AF-2E1D1544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3" r="-2887"/>
          <a:stretch/>
        </p:blipFill>
        <p:spPr>
          <a:xfrm>
            <a:off x="2647511" y="2413506"/>
            <a:ext cx="1622862" cy="4262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AF153-8C18-43AC-8658-C38BB993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86" y="3238500"/>
            <a:ext cx="1564217" cy="426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07D10-FD29-45E6-891B-36A720DD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84" y="1063666"/>
            <a:ext cx="463612" cy="36902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0F879B5-99AF-4778-9080-5664CE4B3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2643684" y="1512648"/>
            <a:ext cx="1618886" cy="50507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155CDD95-6D7C-410F-BF54-EDAB58426137}"/>
              </a:ext>
            </a:extLst>
          </p:cNvPr>
          <p:cNvSpPr/>
          <p:nvPr/>
        </p:nvSpPr>
        <p:spPr>
          <a:xfrm>
            <a:off x="6644646" y="4435949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BEBA37-266D-4F8C-8586-24C5F95719B1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8055944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E27B84-351C-41B0-9303-1DA55755D12D}"/>
              </a:ext>
            </a:extLst>
          </p:cNvPr>
          <p:cNvSpPr/>
          <p:nvPr/>
        </p:nvSpPr>
        <p:spPr>
          <a:xfrm>
            <a:off x="7192918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DAB100-9D2E-4E89-A034-F535DF6E874C}"/>
              </a:ext>
            </a:extLst>
          </p:cNvPr>
          <p:cNvSpPr/>
          <p:nvPr/>
        </p:nvSpPr>
        <p:spPr>
          <a:xfrm>
            <a:off x="7192916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3DE6BA-22A4-48FD-9B72-E349C010F27E}"/>
              </a:ext>
            </a:extLst>
          </p:cNvPr>
          <p:cNvSpPr/>
          <p:nvPr/>
        </p:nvSpPr>
        <p:spPr>
          <a:xfrm>
            <a:off x="7186570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System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6AD68E-60A3-40ED-B281-63B333F25ED2}"/>
              </a:ext>
            </a:extLst>
          </p:cNvPr>
          <p:cNvSpPr/>
          <p:nvPr/>
        </p:nvSpPr>
        <p:spPr>
          <a:xfrm>
            <a:off x="6701180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698CA03-B9FF-4B94-8448-AD3D4F94DF54}"/>
              </a:ext>
            </a:extLst>
          </p:cNvPr>
          <p:cNvSpPr/>
          <p:nvPr/>
        </p:nvSpPr>
        <p:spPr>
          <a:xfrm>
            <a:off x="7186570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transfer 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(SAP system)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E2BBB6-01F6-437E-ABE1-7380A4E731BD}"/>
              </a:ext>
            </a:extLst>
          </p:cNvPr>
          <p:cNvSpPr/>
          <p:nvPr/>
        </p:nvSpPr>
        <p:spPr>
          <a:xfrm>
            <a:off x="7192918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456DC9C-9B0E-4053-A208-03D437A56A46}"/>
              </a:ext>
            </a:extLst>
          </p:cNvPr>
          <p:cNvSpPr/>
          <p:nvPr/>
        </p:nvSpPr>
        <p:spPr>
          <a:xfrm>
            <a:off x="7783432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AA682B-5B62-4D55-8A77-787CB77FAB63}"/>
              </a:ext>
            </a:extLst>
          </p:cNvPr>
          <p:cNvSpPr/>
          <p:nvPr/>
        </p:nvSpPr>
        <p:spPr>
          <a:xfrm>
            <a:off x="7183141" y="326940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551EEFD-92DA-4384-BBDD-A4624330A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9187327" y="3951695"/>
            <a:ext cx="1719194" cy="50897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0721458-2CE3-44BD-BFE6-28B2D375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25" y="3257550"/>
            <a:ext cx="1564217" cy="4262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F29BEE1-5377-40A1-9CFD-1F46F16B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23" y="1063666"/>
            <a:ext cx="463612" cy="3690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E40E23F-E9CC-4356-BD55-F6FC6FB35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9203123" y="1512648"/>
            <a:ext cx="1664376" cy="505073"/>
          </a:xfrm>
          <a:prstGeom prst="rect">
            <a:avLst/>
          </a:prstGeom>
        </p:spPr>
      </p:pic>
      <p:sp>
        <p:nvSpPr>
          <p:cNvPr id="131" name="TextBox 25">
            <a:extLst>
              <a:ext uri="{FF2B5EF4-FFF2-40B4-BE49-F238E27FC236}">
                <a16:creationId xmlns:a16="http://schemas.microsoft.com/office/drawing/2014/main" id="{EB68B42B-0D99-4027-AA0B-6CFD0FC1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09" y="684007"/>
            <a:ext cx="229549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process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084B016-2AE1-48FB-9B35-6D0A41BAB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705" y="2360386"/>
            <a:ext cx="1707090" cy="50507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31992CD6-8B22-4F91-B17E-35E90899F56D}"/>
              </a:ext>
            </a:extLst>
          </p:cNvPr>
          <p:cNvSpPr/>
          <p:nvPr/>
        </p:nvSpPr>
        <p:spPr>
          <a:xfrm>
            <a:off x="11146987" y="2326459"/>
            <a:ext cx="834353" cy="5050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0000FF"/>
                </a:solidFill>
              </a:rPr>
              <a:t>OQC OK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ECE85B-EDA2-4EB6-A3F6-FF8DE53B8521}"/>
              </a:ext>
            </a:extLst>
          </p:cNvPr>
          <p:cNvSpPr/>
          <p:nvPr/>
        </p:nvSpPr>
        <p:spPr>
          <a:xfrm>
            <a:off x="10567816" y="2516632"/>
            <a:ext cx="299683" cy="144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50788538-123D-4C61-8EE5-6D87A9A94414}"/>
              </a:ext>
            </a:extLst>
          </p:cNvPr>
          <p:cNvCxnSpPr>
            <a:cxnSpLocks/>
          </p:cNvCxnSpPr>
          <p:nvPr/>
        </p:nvCxnSpPr>
        <p:spPr>
          <a:xfrm flipV="1">
            <a:off x="10867499" y="2326459"/>
            <a:ext cx="279488" cy="1872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080B7-1D32-45A0-BD13-48746D4BD657}"/>
              </a:ext>
            </a:extLst>
          </p:cNvPr>
          <p:cNvCxnSpPr>
            <a:cxnSpLocks/>
          </p:cNvCxnSpPr>
          <p:nvPr/>
        </p:nvCxnSpPr>
        <p:spPr>
          <a:xfrm>
            <a:off x="10857178" y="2661896"/>
            <a:ext cx="289809" cy="152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DFBFE4-609D-4135-9C66-BEFBD237CBD7}"/>
              </a:ext>
            </a:extLst>
          </p:cNvPr>
          <p:cNvSpPr/>
          <p:nvPr/>
        </p:nvSpPr>
        <p:spPr>
          <a:xfrm>
            <a:off x="6883877" y="2870551"/>
            <a:ext cx="1129856" cy="3731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 OQC OK by PDA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0785C7-E00A-4BFA-B24E-B623B3B2DA12}"/>
              </a:ext>
            </a:extLst>
          </p:cNvPr>
          <p:cNvGrpSpPr/>
          <p:nvPr/>
        </p:nvGrpSpPr>
        <p:grpSpPr>
          <a:xfrm>
            <a:off x="7169067" y="3265854"/>
            <a:ext cx="3839745" cy="423205"/>
            <a:chOff x="7789716" y="2725497"/>
            <a:chExt cx="4206310" cy="7318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EDA7D1F-096B-462B-8B14-CC646D882738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F70309-5A9D-4C61-AA12-B354AB11F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63EC84-3623-4A96-8603-DDF5041F5F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F051FA7-08BA-49E5-AC81-429335E1E5C1}"/>
              </a:ext>
            </a:extLst>
          </p:cNvPr>
          <p:cNvGrpSpPr/>
          <p:nvPr/>
        </p:nvGrpSpPr>
        <p:grpSpPr>
          <a:xfrm>
            <a:off x="6712678" y="4482850"/>
            <a:ext cx="1301056" cy="357476"/>
            <a:chOff x="7789716" y="2725497"/>
            <a:chExt cx="4206310" cy="73185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5D5A41E-FCC1-4B25-ADA4-8445D0217713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E52DF47-DEEA-42BE-9D97-7C51FFA2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1DD064-C06E-426A-9C81-8DC72D637C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669A3E-43F1-44EF-8D83-61026B946E5B}"/>
              </a:ext>
            </a:extLst>
          </p:cNvPr>
          <p:cNvGrpSpPr/>
          <p:nvPr/>
        </p:nvGrpSpPr>
        <p:grpSpPr>
          <a:xfrm rot="16200000">
            <a:off x="6205827" y="3258183"/>
            <a:ext cx="1629917" cy="273815"/>
            <a:chOff x="4639692" y="4259985"/>
            <a:chExt cx="4507896" cy="3608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0E3D0E-E4C3-46EC-9F31-E8479EE2D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692" y="4265317"/>
              <a:ext cx="4507896" cy="11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4C3ED3A2-16AF-4094-AC1F-93B2B4BF69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9217" y="4265317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681BE97-8776-4635-92C0-49A92D3C84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7588" y="4259985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12C667A-2D15-4A77-B1F7-F61C5C39968C}"/>
              </a:ext>
            </a:extLst>
          </p:cNvPr>
          <p:cNvSpPr/>
          <p:nvPr/>
        </p:nvSpPr>
        <p:spPr>
          <a:xfrm>
            <a:off x="6247676" y="3173009"/>
            <a:ext cx="599085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EB702BF-31F6-4D10-8B92-5D68BB64EF75}"/>
              </a:ext>
            </a:extLst>
          </p:cNvPr>
          <p:cNvSpPr/>
          <p:nvPr/>
        </p:nvSpPr>
        <p:spPr>
          <a:xfrm>
            <a:off x="9226484" y="4658974"/>
            <a:ext cx="1662311" cy="67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Receive the finish goods Scan ID Pallet Code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346610" y="-18304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Change method transfer F/G to SCS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23415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14293-5EBB-4ACF-818A-F12492AAF5F5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 LINK WMS &amp; CONFIRMATION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34879-F12F-479A-9D6C-16DC3CD92D40}"/>
              </a:ext>
            </a:extLst>
          </p:cNvPr>
          <p:cNvSpPr/>
          <p:nvPr/>
        </p:nvSpPr>
        <p:spPr>
          <a:xfrm>
            <a:off x="1381125" y="1588738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59C90-ED30-4082-87A1-7B4C446AF3BA}"/>
              </a:ext>
            </a:extLst>
          </p:cNvPr>
          <p:cNvSpPr/>
          <p:nvPr/>
        </p:nvSpPr>
        <p:spPr>
          <a:xfrm>
            <a:off x="104775" y="636409"/>
            <a:ext cx="11991975" cy="85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SCS request: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following shipment plan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final confirmation </a:t>
            </a: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WMS/PDA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operator working in warehouse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11FE8-13BF-4187-88CE-2BDB1ADF62F1}"/>
              </a:ext>
            </a:extLst>
          </p:cNvPr>
          <p:cNvSpPr/>
          <p:nvPr/>
        </p:nvSpPr>
        <p:spPr>
          <a:xfrm>
            <a:off x="7677150" y="1588737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WMS/PDA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C2E0D-8E4E-481E-A268-85771ED08770}"/>
              </a:ext>
            </a:extLst>
          </p:cNvPr>
          <p:cNvSpPr/>
          <p:nvPr/>
        </p:nvSpPr>
        <p:spPr>
          <a:xfrm>
            <a:off x="104776" y="2064574"/>
            <a:ext cx="4537652" cy="4526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4B951-9E8A-4D89-BD8F-DF71D0178C8E}"/>
              </a:ext>
            </a:extLst>
          </p:cNvPr>
          <p:cNvSpPr/>
          <p:nvPr/>
        </p:nvSpPr>
        <p:spPr>
          <a:xfrm>
            <a:off x="39052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DF67-4BC8-4610-BA31-09DB103FDB0D}"/>
              </a:ext>
            </a:extLst>
          </p:cNvPr>
          <p:cNvSpPr/>
          <p:nvPr/>
        </p:nvSpPr>
        <p:spPr>
          <a:xfrm>
            <a:off x="341947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2F7090-A295-4A93-9C16-409C5D3030A4}"/>
              </a:ext>
            </a:extLst>
          </p:cNvPr>
          <p:cNvSpPr/>
          <p:nvPr/>
        </p:nvSpPr>
        <p:spPr>
          <a:xfrm>
            <a:off x="1905000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OQC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5B52E1-C31D-4EC6-BC82-C9B4DA01E88D}"/>
              </a:ext>
            </a:extLst>
          </p:cNvPr>
          <p:cNvCxnSpPr>
            <a:cxnSpLocks/>
          </p:cNvCxnSpPr>
          <p:nvPr/>
        </p:nvCxnSpPr>
        <p:spPr>
          <a:xfrm>
            <a:off x="914400" y="2597138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45BCD-062B-433A-A74B-CC560BA005EE}"/>
              </a:ext>
            </a:extLst>
          </p:cNvPr>
          <p:cNvSpPr/>
          <p:nvPr/>
        </p:nvSpPr>
        <p:spPr>
          <a:xfrm>
            <a:off x="304799" y="2867025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Finish production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1C8B7-37B8-4AF7-93BA-4D69FD6C655B}"/>
              </a:ext>
            </a:extLst>
          </p:cNvPr>
          <p:cNvSpPr/>
          <p:nvPr/>
        </p:nvSpPr>
        <p:spPr>
          <a:xfrm>
            <a:off x="304799" y="3636200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Pallet ID finish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3AA36B-94B9-43F7-8144-4C8ADBA44B9F}"/>
              </a:ext>
            </a:extLst>
          </p:cNvPr>
          <p:cNvSpPr/>
          <p:nvPr/>
        </p:nvSpPr>
        <p:spPr>
          <a:xfrm>
            <a:off x="304799" y="4419601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797B-2D41-46E6-A3D8-61B890782936}"/>
              </a:ext>
            </a:extLst>
          </p:cNvPr>
          <p:cNvCxnSpPr>
            <a:cxnSpLocks/>
          </p:cNvCxnSpPr>
          <p:nvPr/>
        </p:nvCxnSpPr>
        <p:spPr>
          <a:xfrm>
            <a:off x="2400300" y="2599490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69338-6A73-475E-AD81-EE062781C093}"/>
              </a:ext>
            </a:extLst>
          </p:cNvPr>
          <p:cNvCxnSpPr>
            <a:cxnSpLocks/>
          </p:cNvCxnSpPr>
          <p:nvPr/>
        </p:nvCxnSpPr>
        <p:spPr>
          <a:xfrm>
            <a:off x="3924300" y="2609850"/>
            <a:ext cx="0" cy="3038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1BB93C-6961-4580-9EA3-BE981F05007C}"/>
              </a:ext>
            </a:extLst>
          </p:cNvPr>
          <p:cNvSpPr/>
          <p:nvPr/>
        </p:nvSpPr>
        <p:spPr>
          <a:xfrm>
            <a:off x="1795461" y="2867025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Sampling inspection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ABBEE-A29E-4C89-8144-D282A80C4762}"/>
              </a:ext>
            </a:extLst>
          </p:cNvPr>
          <p:cNvSpPr/>
          <p:nvPr/>
        </p:nvSpPr>
        <p:spPr>
          <a:xfrm>
            <a:off x="1795461" y="4419601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2FA64-0BE6-4C42-BBFA-B3F7CDFE46DC}"/>
              </a:ext>
            </a:extLst>
          </p:cNvPr>
          <p:cNvSpPr/>
          <p:nvPr/>
        </p:nvSpPr>
        <p:spPr>
          <a:xfrm>
            <a:off x="3309936" y="4419601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to receive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FB86A5-B6AA-45D0-9705-602FDE3FD944}"/>
              </a:ext>
            </a:extLst>
          </p:cNvPr>
          <p:cNvSpPr/>
          <p:nvPr/>
        </p:nvSpPr>
        <p:spPr>
          <a:xfrm>
            <a:off x="3309936" y="5231577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194CA8-0DD0-4453-802C-4913E49A256E}"/>
              </a:ext>
            </a:extLst>
          </p:cNvPr>
          <p:cNvSpPr/>
          <p:nvPr/>
        </p:nvSpPr>
        <p:spPr>
          <a:xfrm>
            <a:off x="219076" y="4314825"/>
            <a:ext cx="2943214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97A8BE0-C7E0-49FF-A895-B8D8E628F84F}"/>
              </a:ext>
            </a:extLst>
          </p:cNvPr>
          <p:cNvSpPr/>
          <p:nvPr/>
        </p:nvSpPr>
        <p:spPr>
          <a:xfrm>
            <a:off x="1434102" y="5031362"/>
            <a:ext cx="360771" cy="493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0AFD9E-8F36-4677-B9C5-A7278585314D}"/>
              </a:ext>
            </a:extLst>
          </p:cNvPr>
          <p:cNvSpPr/>
          <p:nvPr/>
        </p:nvSpPr>
        <p:spPr>
          <a:xfrm>
            <a:off x="135079" y="5561909"/>
            <a:ext cx="3111208" cy="7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SCS check all data by download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EFF96A-5761-478D-9EE0-F46ED6C17B4F}"/>
              </a:ext>
            </a:extLst>
          </p:cNvPr>
          <p:cNvSpPr/>
          <p:nvPr/>
        </p:nvSpPr>
        <p:spPr>
          <a:xfrm>
            <a:off x="4065448" y="545782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DF4A6-97A4-449F-9C3B-BF60DD05857C}"/>
              </a:ext>
            </a:extLst>
          </p:cNvPr>
          <p:cNvSpPr/>
          <p:nvPr/>
        </p:nvSpPr>
        <p:spPr>
          <a:xfrm>
            <a:off x="4708675" y="2064574"/>
            <a:ext cx="7393566" cy="4526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85B51E8-2B46-4777-85CE-4116070B857B}"/>
              </a:ext>
            </a:extLst>
          </p:cNvPr>
          <p:cNvSpPr/>
          <p:nvPr/>
        </p:nvSpPr>
        <p:spPr>
          <a:xfrm>
            <a:off x="5153372" y="3817232"/>
            <a:ext cx="1189935" cy="290337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AD62E9-7218-43F3-AE00-152CC849002B}"/>
              </a:ext>
            </a:extLst>
          </p:cNvPr>
          <p:cNvSpPr/>
          <p:nvPr/>
        </p:nvSpPr>
        <p:spPr>
          <a:xfrm>
            <a:off x="1140833" y="5114918"/>
            <a:ext cx="1004456" cy="2183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Email auto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87E523-C84D-46FA-87A0-4CCE1D2AC2C0}"/>
              </a:ext>
            </a:extLst>
          </p:cNvPr>
          <p:cNvSpPr/>
          <p:nvPr/>
        </p:nvSpPr>
        <p:spPr>
          <a:xfrm>
            <a:off x="6899578" y="3806804"/>
            <a:ext cx="1238250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40869D-8F27-424F-9EFF-EC4DE8379EA8}"/>
              </a:ext>
            </a:extLst>
          </p:cNvPr>
          <p:cNvSpPr/>
          <p:nvPr/>
        </p:nvSpPr>
        <p:spPr>
          <a:xfrm>
            <a:off x="8522492" y="4660915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data PDA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FC8CFAC-854B-44FD-8F34-14D9B14B50C5}"/>
              </a:ext>
            </a:extLst>
          </p:cNvPr>
          <p:cNvSpPr/>
          <p:nvPr/>
        </p:nvSpPr>
        <p:spPr>
          <a:xfrm>
            <a:off x="8546305" y="3803531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FA/QC recheck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DF7F04-A0D3-40A9-A87A-709576884E6E}"/>
              </a:ext>
            </a:extLst>
          </p:cNvPr>
          <p:cNvSpPr/>
          <p:nvPr/>
        </p:nvSpPr>
        <p:spPr>
          <a:xfrm>
            <a:off x="3309936" y="2858674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2FC24D-3C4D-46E4-9BF1-A820D19C8593}"/>
              </a:ext>
            </a:extLst>
          </p:cNvPr>
          <p:cNvSpPr/>
          <p:nvPr/>
        </p:nvSpPr>
        <p:spPr>
          <a:xfrm>
            <a:off x="3950492" y="309562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AAFC85-3C59-46BF-9E98-193DC00EA7A5}"/>
              </a:ext>
            </a:extLst>
          </p:cNvPr>
          <p:cNvSpPr/>
          <p:nvPr/>
        </p:nvSpPr>
        <p:spPr>
          <a:xfrm>
            <a:off x="4736304" y="381717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49077A-23C3-4EB2-ACE1-13B575B7257B}"/>
              </a:ext>
            </a:extLst>
          </p:cNvPr>
          <p:cNvSpPr/>
          <p:nvPr/>
        </p:nvSpPr>
        <p:spPr>
          <a:xfrm>
            <a:off x="8936828" y="2300478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D45F12-9761-4F26-9929-BED180EDB070}"/>
              </a:ext>
            </a:extLst>
          </p:cNvPr>
          <p:cNvCxnSpPr/>
          <p:nvPr/>
        </p:nvCxnSpPr>
        <p:spPr>
          <a:xfrm>
            <a:off x="8165525" y="407002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4141B2-48F4-462A-A678-37BBB78CD28F}"/>
              </a:ext>
            </a:extLst>
          </p:cNvPr>
          <p:cNvCxnSpPr>
            <a:cxnSpLocks/>
          </p:cNvCxnSpPr>
          <p:nvPr/>
        </p:nvCxnSpPr>
        <p:spPr>
          <a:xfrm flipV="1">
            <a:off x="6277515" y="4070020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AE74512-BDD3-4566-A418-3F2D4B361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2023" y="453382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AC1DE6A-48AD-4627-826E-4ABE88D9074F}"/>
              </a:ext>
            </a:extLst>
          </p:cNvPr>
          <p:cNvCxnSpPr>
            <a:cxnSpLocks/>
          </p:cNvCxnSpPr>
          <p:nvPr/>
        </p:nvCxnSpPr>
        <p:spPr>
          <a:xfrm flipV="1">
            <a:off x="6248399" y="2426215"/>
            <a:ext cx="609330" cy="3820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1C2B05-B0C5-4B65-ABA3-A90D8D75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2906" y="287527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D24204-E5D8-4CED-817D-0EA63314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68286" y="3907534"/>
            <a:ext cx="755602" cy="1189935"/>
          </a:xfrm>
          <a:prstGeom prst="rect">
            <a:avLst/>
          </a:prstGeom>
          <a:solidFill>
            <a:srgbClr val="00FFCC"/>
          </a:solidFill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6DD4FE-8FB9-4737-907A-2C211B3FBBFF}"/>
              </a:ext>
            </a:extLst>
          </p:cNvPr>
          <p:cNvSpPr/>
          <p:nvPr/>
        </p:nvSpPr>
        <p:spPr>
          <a:xfrm>
            <a:off x="5123628" y="2603474"/>
            <a:ext cx="1209333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7A6978-635A-41F0-B9E2-7E3919416050}"/>
              </a:ext>
            </a:extLst>
          </p:cNvPr>
          <p:cNvCxnSpPr/>
          <p:nvPr/>
        </p:nvCxnSpPr>
        <p:spPr>
          <a:xfrm>
            <a:off x="8124827" y="4950337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FDD5A9-0D06-4F79-860D-D7DDD509C5AF}"/>
              </a:ext>
            </a:extLst>
          </p:cNvPr>
          <p:cNvSpPr/>
          <p:nvPr/>
        </p:nvSpPr>
        <p:spPr>
          <a:xfrm>
            <a:off x="6915693" y="4672012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judged OK</a:t>
            </a:r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1DB409E6-1845-4880-B4DA-2772581FF4C6}"/>
              </a:ext>
            </a:extLst>
          </p:cNvPr>
          <p:cNvSpPr/>
          <p:nvPr/>
        </p:nvSpPr>
        <p:spPr>
          <a:xfrm rot="5400000">
            <a:off x="4681956" y="3408406"/>
            <a:ext cx="457677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FFB98880-3F24-43A9-8359-2435CBA84437}"/>
              </a:ext>
            </a:extLst>
          </p:cNvPr>
          <p:cNvSpPr/>
          <p:nvPr/>
        </p:nvSpPr>
        <p:spPr>
          <a:xfrm rot="5400000">
            <a:off x="4473718" y="4316408"/>
            <a:ext cx="8918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4DA12ADD-2FC1-42F1-928F-89C9526E71F0}"/>
              </a:ext>
            </a:extLst>
          </p:cNvPr>
          <p:cNvSpPr/>
          <p:nvPr/>
        </p:nvSpPr>
        <p:spPr>
          <a:xfrm rot="5400000">
            <a:off x="4592834" y="5703130"/>
            <a:ext cx="6700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10C519-E362-42E6-8F3A-5AC9E8F2E29A}"/>
              </a:ext>
            </a:extLst>
          </p:cNvPr>
          <p:cNvSpPr/>
          <p:nvPr/>
        </p:nvSpPr>
        <p:spPr>
          <a:xfrm>
            <a:off x="4744520" y="5264630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8AA2E3-170B-4CD5-BA92-122F0F9276D7}"/>
              </a:ext>
            </a:extLst>
          </p:cNvPr>
          <p:cNvSpPr/>
          <p:nvPr/>
        </p:nvSpPr>
        <p:spPr>
          <a:xfrm>
            <a:off x="5750503" y="277965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F7F720-4649-4FAA-A480-68875EDAE31C}"/>
              </a:ext>
            </a:extLst>
          </p:cNvPr>
          <p:cNvSpPr/>
          <p:nvPr/>
        </p:nvSpPr>
        <p:spPr>
          <a:xfrm>
            <a:off x="5882795" y="583970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FCB6A2-69AB-465E-8C8B-DC42B7E42C18}"/>
              </a:ext>
            </a:extLst>
          </p:cNvPr>
          <p:cNvCxnSpPr/>
          <p:nvPr/>
        </p:nvCxnSpPr>
        <p:spPr>
          <a:xfrm>
            <a:off x="9763123" y="491809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BB7A422-0E05-48B4-BBD9-A9D7436C99A7}"/>
              </a:ext>
            </a:extLst>
          </p:cNvPr>
          <p:cNvSpPr/>
          <p:nvPr/>
        </p:nvSpPr>
        <p:spPr>
          <a:xfrm>
            <a:off x="10129291" y="4786312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72FC533-02E5-4432-A7EF-26E6782BF1BF}"/>
              </a:ext>
            </a:extLst>
          </p:cNvPr>
          <p:cNvSpPr/>
          <p:nvPr/>
        </p:nvSpPr>
        <p:spPr>
          <a:xfrm>
            <a:off x="8522492" y="2546043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6AB03780-22BE-4EA4-9DFD-A0BDAD80A4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7297" y="2444951"/>
            <a:ext cx="347472" cy="310896"/>
          </a:xfrm>
          <a:prstGeom prst="bentConnector3">
            <a:avLst>
              <a:gd name="adj1" fmla="val 98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18CE33-CF8D-4B49-A5AE-94D64E65DB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07766" y="2988360"/>
            <a:ext cx="555642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508353-973B-4740-B498-BA214DCE16CC}"/>
              </a:ext>
            </a:extLst>
          </p:cNvPr>
          <p:cNvCxnSpPr/>
          <p:nvPr/>
        </p:nvCxnSpPr>
        <p:spPr>
          <a:xfrm>
            <a:off x="7776010" y="3264030"/>
            <a:ext cx="409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6C07423-DD29-413A-8AA5-31D59C3B4E62}"/>
              </a:ext>
            </a:extLst>
          </p:cNvPr>
          <p:cNvSpPr/>
          <p:nvPr/>
        </p:nvSpPr>
        <p:spPr>
          <a:xfrm>
            <a:off x="6886576" y="3040244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PSNV Portal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“Control shipping plan”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AFF9A-FDC0-4B57-82AA-511B44F30D72}"/>
              </a:ext>
            </a:extLst>
          </p:cNvPr>
          <p:cNvCxnSpPr/>
          <p:nvPr/>
        </p:nvCxnSpPr>
        <p:spPr>
          <a:xfrm>
            <a:off x="7791994" y="2430357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4612106-561D-453E-BA3E-3AC9FF4DD3F2}"/>
              </a:ext>
            </a:extLst>
          </p:cNvPr>
          <p:cNvSpPr/>
          <p:nvPr/>
        </p:nvSpPr>
        <p:spPr>
          <a:xfrm>
            <a:off x="6886576" y="2218772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3F0720-8833-40B0-92A1-DD337ABC5EC2}"/>
              </a:ext>
            </a:extLst>
          </p:cNvPr>
          <p:cNvSpPr/>
          <p:nvPr/>
        </p:nvSpPr>
        <p:spPr>
          <a:xfrm>
            <a:off x="9715496" y="2399601"/>
            <a:ext cx="2347515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Judgement auto 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 FA transfer cargo to SCS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D85340F-16FF-4DA1-AA8B-7A5B59290032}"/>
              </a:ext>
            </a:extLst>
          </p:cNvPr>
          <p:cNvSpPr/>
          <p:nvPr/>
        </p:nvSpPr>
        <p:spPr>
          <a:xfrm>
            <a:off x="6710510" y="2049688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2AAAF-2C08-43B8-90BE-B6F7142AA042}"/>
              </a:ext>
            </a:extLst>
          </p:cNvPr>
          <p:cNvSpPr/>
          <p:nvPr/>
        </p:nvSpPr>
        <p:spPr>
          <a:xfrm>
            <a:off x="6734904" y="2850894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E71E9-F52B-4581-B844-7D2291F2F4C3}"/>
              </a:ext>
            </a:extLst>
          </p:cNvPr>
          <p:cNvSpPr/>
          <p:nvPr/>
        </p:nvSpPr>
        <p:spPr>
          <a:xfrm>
            <a:off x="9844485" y="3679468"/>
            <a:ext cx="2242739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Warning to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SCS visualize on pallet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EBCB6F-B05A-4A6C-8BD1-90CD9696F88E}"/>
              </a:ext>
            </a:extLst>
          </p:cNvPr>
          <p:cNvSpPr/>
          <p:nvPr/>
        </p:nvSpPr>
        <p:spPr>
          <a:xfrm>
            <a:off x="4727437" y="3120866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690BED-EE6D-4B02-85D8-9E258557BFE6}"/>
              </a:ext>
            </a:extLst>
          </p:cNvPr>
          <p:cNvSpPr/>
          <p:nvPr/>
        </p:nvSpPr>
        <p:spPr>
          <a:xfrm>
            <a:off x="6932655" y="5310038"/>
            <a:ext cx="1238250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7C9EDF7-B7E8-4086-B8AF-7FC87C80AAF3}"/>
              </a:ext>
            </a:extLst>
          </p:cNvPr>
          <p:cNvCxnSpPr>
            <a:cxnSpLocks/>
          </p:cNvCxnSpPr>
          <p:nvPr/>
        </p:nvCxnSpPr>
        <p:spPr>
          <a:xfrm flipV="1">
            <a:off x="6301067" y="5497198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24CD500-6FAF-471D-BF6C-01B6D2417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876" y="5935224"/>
            <a:ext cx="410505" cy="310452"/>
          </a:xfrm>
          <a:prstGeom prst="bentConnector3">
            <a:avLst>
              <a:gd name="adj1" fmla="val 101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BC728D0-8F17-4D1C-98A8-2F4AB7E40799}"/>
              </a:ext>
            </a:extLst>
          </p:cNvPr>
          <p:cNvSpPr/>
          <p:nvPr/>
        </p:nvSpPr>
        <p:spPr>
          <a:xfrm>
            <a:off x="6948770" y="6070615"/>
            <a:ext cx="1238251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0F6608-2E52-4914-B9CE-76353DAD106C}"/>
              </a:ext>
            </a:extLst>
          </p:cNvPr>
          <p:cNvSpPr/>
          <p:nvPr/>
        </p:nvSpPr>
        <p:spPr>
          <a:xfrm>
            <a:off x="5131722" y="5605462"/>
            <a:ext cx="1209333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B1A66-9911-4866-B1EA-503808A33B84}"/>
              </a:ext>
            </a:extLst>
          </p:cNvPr>
          <p:cNvCxnSpPr/>
          <p:nvPr/>
        </p:nvCxnSpPr>
        <p:spPr>
          <a:xfrm>
            <a:off x="8182519" y="6295703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28A759B-5835-42F9-9685-A812D0B04476}"/>
              </a:ext>
            </a:extLst>
          </p:cNvPr>
          <p:cNvSpPr/>
          <p:nvPr/>
        </p:nvSpPr>
        <p:spPr>
          <a:xfrm>
            <a:off x="8553611" y="6076539"/>
            <a:ext cx="1262707" cy="41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Format check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5DE471-1C0C-4E31-B268-DC079BA725A0}"/>
              </a:ext>
            </a:extLst>
          </p:cNvPr>
          <p:cNvSpPr/>
          <p:nvPr/>
        </p:nvSpPr>
        <p:spPr>
          <a:xfrm>
            <a:off x="8533688" y="5250182"/>
            <a:ext cx="1310797" cy="52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 update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E30D14-31AB-4516-9FBE-0B080710AE5F}"/>
              </a:ext>
            </a:extLst>
          </p:cNvPr>
          <p:cNvCxnSpPr/>
          <p:nvPr/>
        </p:nvCxnSpPr>
        <p:spPr>
          <a:xfrm>
            <a:off x="8165525" y="5503886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E60C825-6810-43CD-827B-FFB76428B34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500" y="6096523"/>
            <a:ext cx="2354421" cy="3983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30F728-E428-42B4-8183-BD5974D301F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964946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17650-095E-41FE-AAA2-D29318337B69}"/>
              </a:ext>
            </a:extLst>
          </p:cNvPr>
          <p:cNvSpPr/>
          <p:nvPr/>
        </p:nvSpPr>
        <p:spPr>
          <a:xfrm>
            <a:off x="2495550" y="4935571"/>
            <a:ext cx="6305549" cy="3721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FORMAT DOWNLOAD FROM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54915-7E95-45B0-ADE7-B6450438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8632"/>
            <a:ext cx="6579810" cy="371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591C8-9230-465B-AFD5-AD4ED1D0A3CF}"/>
              </a:ext>
            </a:extLst>
          </p:cNvPr>
          <p:cNvSpPr/>
          <p:nvPr/>
        </p:nvSpPr>
        <p:spPr>
          <a:xfrm>
            <a:off x="114299" y="553839"/>
            <a:ext cx="6524529" cy="3527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Details shortage shipment plan daily on WMS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5855AC-A855-46D0-84E7-985BFA6852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130" y="5476757"/>
            <a:ext cx="7620000" cy="12892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C869-B01A-401C-8217-AFBD2887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89" y="590513"/>
            <a:ext cx="5373878" cy="294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476-3E76-4E3B-84A1-CF772CB32ED5}"/>
              </a:ext>
            </a:extLst>
          </p:cNvPr>
          <p:cNvSpPr/>
          <p:nvPr/>
        </p:nvSpPr>
        <p:spPr>
          <a:xfrm>
            <a:off x="6774789" y="553839"/>
            <a:ext cx="5274337" cy="342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Shortage shipment plan daily on WMS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16F94-40AE-47DD-A885-85C03EF6865D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 LINK WMS &amp; CONFIRMATION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5F1B-BBDB-446F-8F4E-69A0366259E5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23</a:t>
            </a:r>
          </a:p>
        </p:txBody>
      </p:sp>
      <p:sp>
        <p:nvSpPr>
          <p:cNvPr id="1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</p:spTree>
    <p:extLst>
      <p:ext uri="{BB962C8B-B14F-4D97-AF65-F5344CB8AC3E}">
        <p14:creationId xmlns:p14="http://schemas.microsoft.com/office/powerpoint/2010/main" val="875298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288" y="792653"/>
            <a:ext cx="1997167" cy="385315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Make Planning</a:t>
              </a:r>
            </a:p>
          </p:txBody>
        </p:sp>
      </p:grpSp>
      <p:sp>
        <p:nvSpPr>
          <p:cNvPr id="6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68192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1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25681" y="870239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AB94-FD4E-48F4-9CE4-4058ED777A3A}"/>
              </a:ext>
            </a:extLst>
          </p:cNvPr>
          <p:cNvCxnSpPr>
            <a:cxnSpLocks/>
          </p:cNvCxnSpPr>
          <p:nvPr/>
        </p:nvCxnSpPr>
        <p:spPr>
          <a:xfrm>
            <a:off x="5175173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BE4CD0-4EC0-4BA3-9C45-9AE51467EC6C}"/>
              </a:ext>
            </a:extLst>
          </p:cNvPr>
          <p:cNvSpPr/>
          <p:nvPr/>
        </p:nvSpPr>
        <p:spPr>
          <a:xfrm>
            <a:off x="5858621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535099-8F51-4B67-B30A-EBD8C1F6E789}"/>
              </a:ext>
            </a:extLst>
          </p:cNvPr>
          <p:cNvCxnSpPr>
            <a:cxnSpLocks/>
          </p:cNvCxnSpPr>
          <p:nvPr/>
        </p:nvCxnSpPr>
        <p:spPr>
          <a:xfrm>
            <a:off x="6542069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138345D-54EA-48EB-A0B2-E1BF535AA5BC}"/>
              </a:ext>
            </a:extLst>
          </p:cNvPr>
          <p:cNvSpPr/>
          <p:nvPr/>
        </p:nvSpPr>
        <p:spPr>
          <a:xfrm>
            <a:off x="7238922" y="87023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0220" y="102826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inventory &amp; shipment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96075-AF56-49BD-AEA8-148E5C2DFB98}"/>
              </a:ext>
            </a:extLst>
          </p:cNvPr>
          <p:cNvSpPr/>
          <p:nvPr/>
        </p:nvSpPr>
        <p:spPr>
          <a:xfrm>
            <a:off x="7496919" y="102826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Compare Stock base on file plan and update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D6FA9-12A4-44CE-A70C-6EB4768DBBA5}"/>
              </a:ext>
            </a:extLst>
          </p:cNvPr>
          <p:cNvCxnSpPr>
            <a:cxnSpLocks/>
          </p:cNvCxnSpPr>
          <p:nvPr/>
        </p:nvCxnSpPr>
        <p:spPr>
          <a:xfrm>
            <a:off x="8866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9548912" y="10885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6830061" y="2573255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9D1B4-D0FD-4A8A-92E7-28048669F438}"/>
              </a:ext>
            </a:extLst>
          </p:cNvPr>
          <p:cNvSpPr/>
          <p:nvPr/>
        </p:nvSpPr>
        <p:spPr>
          <a:xfrm>
            <a:off x="7077172" y="27761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 to Inspection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65315" y="2322551"/>
            <a:ext cx="1997168" cy="379549"/>
            <a:chOff x="2854911" y="4395944"/>
            <a:chExt cx="3068776" cy="274283"/>
          </a:xfrm>
        </p:grpSpPr>
        <p:sp>
          <p:nvSpPr>
            <p:cNvPr id="2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1</a:t>
              </a:r>
            </a:p>
          </p:txBody>
        </p:sp>
      </p:grpSp>
      <p:sp>
        <p:nvSpPr>
          <p:cNvPr id="2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812800" y="2820024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200259" y="256875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516811" y="295150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</p:cNvCxnSpPr>
          <p:nvPr/>
        </p:nvCxnSpPr>
        <p:spPr>
          <a:xfrm>
            <a:off x="3014118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34165" y="373597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827977" y="29513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518895" y="25686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338061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99048" y="3699347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6146613" y="294623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38676" y="3351120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917682" y="3649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5756" y="4445752"/>
            <a:ext cx="1997168" cy="379549"/>
            <a:chOff x="2854911" y="4395944"/>
            <a:chExt cx="3068776" cy="274283"/>
          </a:xfrm>
        </p:grpSpPr>
        <p:sp>
          <p:nvSpPr>
            <p:cNvPr id="4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2</a:t>
              </a:r>
            </a:p>
          </p:txBody>
        </p:sp>
      </p:grpSp>
      <p:sp>
        <p:nvSpPr>
          <p:cNvPr id="4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719873" y="528279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43334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14159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393953" y="523790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>
                <a:solidFill>
                  <a:schemeClr val="tx1"/>
                </a:solidFill>
              </a:rPr>
              <a:t> outer serial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3709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4534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697703" y="521894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all 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>
                <a:solidFill>
                  <a:schemeClr val="tx1"/>
                </a:solidFill>
              </a:rPr>
              <a:t> inner serial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548495" y="618284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99049" y="6290645"/>
            <a:ext cx="1300454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259207" y="581549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61545" y="3764484"/>
            <a:ext cx="9535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sample standard file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03824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Input  daily production to excel file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92658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Filter priority shipmen models to inspection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88923" y="3787567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Based on the production plan file of SCM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955775" y="3735977"/>
            <a:ext cx="138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samples based on weight check system results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06151" y="1692422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0" name="Elbow Connector 29"/>
          <p:cNvCxnSpPr>
            <a:stCxn id="66" idx="3"/>
            <a:endCxn id="19" idx="2"/>
          </p:cNvCxnSpPr>
          <p:nvPr/>
        </p:nvCxnSpPr>
        <p:spPr>
          <a:xfrm flipV="1">
            <a:off x="5142238" y="1388462"/>
            <a:ext cx="4748398" cy="686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6719" y="18294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daily production plan</a:t>
            </a:r>
          </a:p>
        </p:txBody>
      </p:sp>
      <p:sp>
        <p:nvSpPr>
          <p:cNvPr id="63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54660" y="192289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118128" y="207283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525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0" y="787850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3</a:t>
              </a:r>
            </a:p>
          </p:txBody>
        </p:sp>
      </p:grpSp>
      <p:sp>
        <p:nvSpPr>
          <p:cNvPr id="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046556" y="103615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60032" y="118608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68282" y="80333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6" y="103615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8433" y="1904926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87049" y="1505657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5" y="1973968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4591" y="2440110"/>
            <a:ext cx="1997168" cy="379549"/>
            <a:chOff x="2854911" y="4395944"/>
            <a:chExt cx="3068776" cy="274283"/>
          </a:xfrm>
        </p:grpSpPr>
        <p:sp>
          <p:nvSpPr>
            <p:cNvPr id="16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4</a:t>
              </a:r>
            </a:p>
          </p:txBody>
        </p:sp>
      </p:grpSp>
      <p:sp>
        <p:nvSpPr>
          <p:cNvPr id="1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81281" y="343837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064729" y="358831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748177" y="320555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1997168" y="335775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7195" y="264977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3343336" y="3032535"/>
            <a:ext cx="840055" cy="555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0832" y="384286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3" name="Elbow Connector 32"/>
          <p:cNvCxnSpPr>
            <a:stCxn id="20" idx="3"/>
            <a:endCxn id="28" idx="1"/>
          </p:cNvCxnSpPr>
          <p:nvPr/>
        </p:nvCxnSpPr>
        <p:spPr>
          <a:xfrm>
            <a:off x="3375895" y="3588315"/>
            <a:ext cx="774937" cy="637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35745" y="281965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Normal inspection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43480" y="404755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Reliability inspection</a:t>
            </a:r>
          </a:p>
        </p:txBody>
      </p:sp>
      <p:cxnSp>
        <p:nvCxnSpPr>
          <p:cNvPr id="39" name="Straight Connector 38"/>
          <p:cNvCxnSpPr>
            <a:stCxn id="23" idx="3"/>
          </p:cNvCxnSpPr>
          <p:nvPr/>
        </p:nvCxnSpPr>
        <p:spPr>
          <a:xfrm>
            <a:off x="5784913" y="3032535"/>
            <a:ext cx="576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61214" y="2758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533415" y="2819659"/>
            <a:ext cx="116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inspection, function, WI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680013" y="4217851"/>
            <a:ext cx="68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361214" y="3902458"/>
            <a:ext cx="1467411" cy="69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474738" y="3929684"/>
            <a:ext cx="1280557" cy="642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Characteristic, Vibration, Drop, Temperature test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15180" y="5021009"/>
            <a:ext cx="1997168" cy="379549"/>
            <a:chOff x="2854911" y="4395944"/>
            <a:chExt cx="3068776" cy="274283"/>
          </a:xfrm>
        </p:grpSpPr>
        <p:sp>
          <p:nvSpPr>
            <p:cNvPr id="4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5</a:t>
              </a:r>
            </a:p>
          </p:txBody>
        </p:sp>
      </p:grpSp>
      <p:sp>
        <p:nvSpPr>
          <p:cNvPr id="4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849030" y="536744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32478" y="551738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215926" y="513463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396989" y="5331090"/>
            <a:ext cx="12583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barcode inner product 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5026151" y="5896464"/>
            <a:ext cx="0" cy="33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9199" y="614356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23987" y="620958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the mater list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708491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54762" y="839337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6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4302017" y="1836371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12729" y="146902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777145" y="103663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90621" y="118657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98871" y="803817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5" y="103663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2nd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197445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1699" y="2268247"/>
            <a:ext cx="1997168" cy="379549"/>
            <a:chOff x="2854911" y="4395944"/>
            <a:chExt cx="3068776" cy="274283"/>
          </a:xfrm>
        </p:grpSpPr>
        <p:sp>
          <p:nvSpPr>
            <p:cNvPr id="1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7</a:t>
              </a:r>
            </a:p>
          </p:txBody>
        </p:sp>
      </p:grpSp>
      <p:sp>
        <p:nvSpPr>
          <p:cNvPr id="1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448593" y="306355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16206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031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22673" y="301866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>
                <a:solidFill>
                  <a:schemeClr val="tx1"/>
                </a:solidFill>
              </a:rPr>
              <a:t> outer serial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6581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7406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26423" y="299970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all 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>
                <a:solidFill>
                  <a:schemeClr val="tx1"/>
                </a:solidFill>
              </a:rPr>
              <a:t> inner serial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77215" y="396360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05213" y="4071405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987927" y="359625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8617" y="4852045"/>
            <a:ext cx="1997168" cy="379549"/>
            <a:chOff x="2854911" y="4395944"/>
            <a:chExt cx="3068776" cy="274283"/>
          </a:xfrm>
        </p:grpSpPr>
        <p:sp>
          <p:nvSpPr>
            <p:cNvPr id="2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8</a:t>
              </a:r>
            </a:p>
          </p:txBody>
        </p:sp>
      </p:grpSp>
      <p:sp>
        <p:nvSpPr>
          <p:cNvPr id="2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506427" y="57929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206840" y="594292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1643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65785" y="572913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15423" y="594292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81129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574808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Judgment all Lot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976258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9105153" y="1734957"/>
            <a:ext cx="1315864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05156" y="1954743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081" y="805129"/>
          <a:ext cx="11074997" cy="5985407"/>
        </p:xfrm>
        <a:graphic>
          <a:graphicData uri="http://schemas.openxmlformats.org/drawingml/2006/table">
            <a:tbl>
              <a:tblPr firstRow="1" bandRow="1"/>
              <a:tblGrid>
                <a:gridCol w="429789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2879468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1182060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3940147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388394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140773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3139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Meeting, discuss, analyze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shortage shipment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1654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Upload production plan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Pick-up sample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Outer carton and inner box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Modify weight check OQC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normal inspection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39053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Reliability inspection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 all serial of product for ensure matching serial No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25128"/>
                  </a:ext>
                </a:extLst>
              </a:tr>
              <a:tr h="27034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Return sample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0499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Function OQC judgment all lot for production result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1360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FA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32933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SCM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20101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with WMS of SCM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808238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daily OQC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2272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A8935F-29BC-4EDD-525F-F78768D88359}"/>
              </a:ext>
            </a:extLst>
          </p:cNvPr>
          <p:cNvCxnSpPr>
            <a:cxnSpLocks/>
          </p:cNvCxnSpPr>
          <p:nvPr/>
        </p:nvCxnSpPr>
        <p:spPr>
          <a:xfrm>
            <a:off x="5206262" y="1236934"/>
            <a:ext cx="1274007" cy="1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53208" y="50156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936619" y="64058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656627" y="627526"/>
            <a:ext cx="638103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334003" y="477124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688919" y="458105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793745" y="458105"/>
            <a:ext cx="70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Go-live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9F81A4-721C-F6D0-F298-B42BE3C44D82}"/>
              </a:ext>
            </a:extLst>
          </p:cNvPr>
          <p:cNvCxnSpPr>
            <a:cxnSpLocks/>
          </p:cNvCxnSpPr>
          <p:nvPr/>
        </p:nvCxnSpPr>
        <p:spPr>
          <a:xfrm>
            <a:off x="6487286" y="1585622"/>
            <a:ext cx="438774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21226A-49F6-477C-6E3B-70EAE09B5799}"/>
              </a:ext>
            </a:extLst>
          </p:cNvPr>
          <p:cNvCxnSpPr>
            <a:cxnSpLocks/>
          </p:cNvCxnSpPr>
          <p:nvPr/>
        </p:nvCxnSpPr>
        <p:spPr>
          <a:xfrm>
            <a:off x="6532329" y="1904791"/>
            <a:ext cx="408441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B413F4-B4B8-5118-599F-132D64FFEC2F}"/>
              </a:ext>
            </a:extLst>
          </p:cNvPr>
          <p:cNvCxnSpPr>
            <a:cxnSpLocks/>
          </p:cNvCxnSpPr>
          <p:nvPr/>
        </p:nvCxnSpPr>
        <p:spPr>
          <a:xfrm>
            <a:off x="6965337" y="2246730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DD995AA-0B32-B72B-E950-E08CC79680DC}"/>
              </a:ext>
            </a:extLst>
          </p:cNvPr>
          <p:cNvCxnSpPr>
            <a:cxnSpLocks/>
          </p:cNvCxnSpPr>
          <p:nvPr/>
        </p:nvCxnSpPr>
        <p:spPr>
          <a:xfrm>
            <a:off x="6937287" y="2561386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6FC228-DB21-1604-2DED-157FF2A7BB2E}"/>
              </a:ext>
            </a:extLst>
          </p:cNvPr>
          <p:cNvCxnSpPr>
            <a:cxnSpLocks/>
          </p:cNvCxnSpPr>
          <p:nvPr/>
        </p:nvCxnSpPr>
        <p:spPr>
          <a:xfrm>
            <a:off x="5206262" y="1368693"/>
            <a:ext cx="1274007" cy="2907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804F2C-BA57-3DAF-BB24-DA8596425386}"/>
              </a:ext>
            </a:extLst>
          </p:cNvPr>
          <p:cNvCxnSpPr>
            <a:cxnSpLocks/>
          </p:cNvCxnSpPr>
          <p:nvPr/>
        </p:nvCxnSpPr>
        <p:spPr>
          <a:xfrm>
            <a:off x="7337517" y="2910846"/>
            <a:ext cx="410577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391247-B0A3-B7BF-2157-233F356DD87D}"/>
              </a:ext>
            </a:extLst>
          </p:cNvPr>
          <p:cNvCxnSpPr>
            <a:cxnSpLocks/>
          </p:cNvCxnSpPr>
          <p:nvPr/>
        </p:nvCxnSpPr>
        <p:spPr>
          <a:xfrm>
            <a:off x="7774220" y="3245520"/>
            <a:ext cx="363939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06B94C-4FEF-5CAC-621D-6C018CAE2D5D}"/>
              </a:ext>
            </a:extLst>
          </p:cNvPr>
          <p:cNvCxnSpPr>
            <a:cxnSpLocks/>
          </p:cNvCxnSpPr>
          <p:nvPr/>
        </p:nvCxnSpPr>
        <p:spPr>
          <a:xfrm>
            <a:off x="8164285" y="3576315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98204B-892D-9CBE-9B69-6CD22E3A2F44}"/>
              </a:ext>
            </a:extLst>
          </p:cNvPr>
          <p:cNvCxnSpPr>
            <a:cxnSpLocks/>
          </p:cNvCxnSpPr>
          <p:nvPr/>
        </p:nvCxnSpPr>
        <p:spPr>
          <a:xfrm>
            <a:off x="8151222" y="3894170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130F72-9CC6-FF75-54E2-95CD85291C9A}"/>
              </a:ext>
            </a:extLst>
          </p:cNvPr>
          <p:cNvCxnSpPr>
            <a:cxnSpLocks/>
          </p:cNvCxnSpPr>
          <p:nvPr/>
        </p:nvCxnSpPr>
        <p:spPr>
          <a:xfrm>
            <a:off x="8159938" y="4382019"/>
            <a:ext cx="391481" cy="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4683DA-0A3B-16C3-A9EC-5F166CA0B036}"/>
              </a:ext>
            </a:extLst>
          </p:cNvPr>
          <p:cNvCxnSpPr>
            <a:cxnSpLocks/>
          </p:cNvCxnSpPr>
          <p:nvPr/>
        </p:nvCxnSpPr>
        <p:spPr>
          <a:xfrm flipV="1">
            <a:off x="8168214" y="4728754"/>
            <a:ext cx="779945" cy="14012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46811D-38E7-7AFF-DBD7-24BA7DE47715}"/>
              </a:ext>
            </a:extLst>
          </p:cNvPr>
          <p:cNvCxnSpPr>
            <a:cxnSpLocks/>
          </p:cNvCxnSpPr>
          <p:nvPr/>
        </p:nvCxnSpPr>
        <p:spPr>
          <a:xfrm flipV="1">
            <a:off x="8987348" y="5199017"/>
            <a:ext cx="757798" cy="749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DF490C-8174-5C30-15F9-EAD4B2298A36}"/>
              </a:ext>
            </a:extLst>
          </p:cNvPr>
          <p:cNvCxnSpPr>
            <a:cxnSpLocks/>
          </p:cNvCxnSpPr>
          <p:nvPr/>
        </p:nvCxnSpPr>
        <p:spPr>
          <a:xfrm flipV="1">
            <a:off x="8987348" y="5669281"/>
            <a:ext cx="757798" cy="9944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9286054" y="6154043"/>
            <a:ext cx="751067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59FC6-374D-4F61-B71E-1B3F81E847A8}"/>
              </a:ext>
            </a:extLst>
          </p:cNvPr>
          <p:cNvCxnSpPr>
            <a:cxnSpLocks/>
          </p:cNvCxnSpPr>
          <p:nvPr/>
        </p:nvCxnSpPr>
        <p:spPr>
          <a:xfrm>
            <a:off x="6493428" y="1081225"/>
            <a:ext cx="25934" cy="562589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8136200" y="6569305"/>
            <a:ext cx="1948075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1081" y="396791"/>
            <a:ext cx="2983659" cy="418451"/>
            <a:chOff x="2854911" y="4395944"/>
            <a:chExt cx="3068776" cy="302396"/>
          </a:xfrm>
        </p:grpSpPr>
        <p:sp>
          <p:nvSpPr>
            <p:cNvPr id="3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1400" b="1" dirty="0"/>
                <a:t>Schedule OQC Digital  System</a:t>
              </a:r>
              <a:endParaRPr lang="en-US" sz="14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46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38790" y="782535"/>
            <a:ext cx="12092822" cy="3433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2154" y="4271877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31506" y="5446094"/>
            <a:ext cx="1606146" cy="1234323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733" y="760958"/>
              <a:ext cx="795130" cy="15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846DD9E-A44C-4A46-8949-69056789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874" y="5035731"/>
            <a:ext cx="1060123" cy="8215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7197" y="4684631"/>
            <a:ext cx="11357123" cy="2139572"/>
            <a:chOff x="347197" y="4110394"/>
            <a:chExt cx="11357123" cy="247867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AD6E9D7-C448-4769-87FE-5A47636C3D9C}"/>
                </a:ext>
              </a:extLst>
            </p:cNvPr>
            <p:cNvSpPr/>
            <p:nvPr/>
          </p:nvSpPr>
          <p:spPr>
            <a:xfrm>
              <a:off x="8587134" y="5357846"/>
              <a:ext cx="877693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1682702" y="4536324"/>
              <a:ext cx="9028685" cy="2"/>
            </a:xfrm>
            <a:prstGeom prst="straightConnector1">
              <a:avLst/>
            </a:prstGeom>
            <a:ln w="127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37C4D034-232E-4BD1-A1FA-93BD7504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09" y="4993376"/>
              <a:ext cx="1009893" cy="926498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F7726433-616F-4DBD-8A71-67D4CD3A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55434">
              <a:off x="1521194" y="5012688"/>
              <a:ext cx="290829" cy="605027"/>
            </a:xfrm>
            <a:prstGeom prst="rect">
              <a:avLst/>
            </a:prstGeom>
          </p:spPr>
        </p:pic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7D271352-6182-4330-8D73-C7B869D5CE94}"/>
                </a:ext>
              </a:extLst>
            </p:cNvPr>
            <p:cNvCxnSpPr/>
            <p:nvPr/>
          </p:nvCxnSpPr>
          <p:spPr>
            <a:xfrm flipV="1">
              <a:off x="1760007" y="5815216"/>
              <a:ext cx="2838719" cy="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or: Elbow 333">
              <a:extLst>
                <a:ext uri="{FF2B5EF4-FFF2-40B4-BE49-F238E27FC236}">
                  <a16:creationId xmlns:a16="http://schemas.microsoft.com/office/drawing/2014/main" id="{384B63C0-4195-4EF3-9200-6BFA69922B63}"/>
                </a:ext>
              </a:extLst>
            </p:cNvPr>
            <p:cNvCxnSpPr/>
            <p:nvPr/>
          </p:nvCxnSpPr>
          <p:spPr>
            <a:xfrm rot="5400000">
              <a:off x="6104617" y="4808786"/>
              <a:ext cx="794922" cy="781409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8" idx="4"/>
            </p:cNvCxnSpPr>
            <p:nvPr/>
          </p:nvCxnSpPr>
          <p:spPr>
            <a:xfrm rot="5400000">
              <a:off x="6666825" y="4205382"/>
              <a:ext cx="1052132" cy="211620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A92D1A9-61A0-4964-B634-C15D31AC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55703" flipV="1">
              <a:off x="10736639" y="4883819"/>
              <a:ext cx="261515" cy="648767"/>
            </a:xfrm>
            <a:prstGeom prst="rect">
              <a:avLst/>
            </a:prstGeom>
          </p:spPr>
        </p:pic>
        <p:cxnSp>
          <p:nvCxnSpPr>
            <p:cNvPr id="199" name="Connector: Elbow 350">
              <a:extLst>
                <a:ext uri="{FF2B5EF4-FFF2-40B4-BE49-F238E27FC236}">
                  <a16:creationId xmlns:a16="http://schemas.microsoft.com/office/drawing/2014/main" id="{3771EE05-4F4E-41D0-A2D4-DC9B3FDD7645}"/>
                </a:ext>
              </a:extLst>
            </p:cNvPr>
            <p:cNvCxnSpPr>
              <a:stCxn id="196" idx="2"/>
            </p:cNvCxnSpPr>
            <p:nvPr/>
          </p:nvCxnSpPr>
          <p:spPr>
            <a:xfrm rot="5400000">
              <a:off x="8547559" y="3419307"/>
              <a:ext cx="391434" cy="526732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34A4ADC-9D3C-436C-BAA2-80B50C42747F}"/>
                </a:ext>
              </a:extLst>
            </p:cNvPr>
            <p:cNvSpPr/>
            <p:nvPr/>
          </p:nvSpPr>
          <p:spPr>
            <a:xfrm>
              <a:off x="7132342" y="5069390"/>
              <a:ext cx="1072135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BDDD1C3-3E54-4729-B41B-843CBCD5BFD5}"/>
                </a:ext>
              </a:extLst>
            </p:cNvPr>
            <p:cNvSpPr/>
            <p:nvPr/>
          </p:nvSpPr>
          <p:spPr>
            <a:xfrm>
              <a:off x="492834" y="6072973"/>
              <a:ext cx="1848584" cy="5160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 pick-up quantity</a:t>
              </a: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E4F81DE6-4E03-4DD4-995D-FB1E6841EE19}"/>
                </a:ext>
              </a:extLst>
            </p:cNvPr>
            <p:cNvCxnSpPr/>
            <p:nvPr/>
          </p:nvCxnSpPr>
          <p:spPr>
            <a:xfrm>
              <a:off x="5487692" y="4765035"/>
              <a:ext cx="0" cy="37226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344200C-BC5F-4B64-A679-ED937EFEECA8}"/>
                </a:ext>
              </a:extLst>
            </p:cNvPr>
            <p:cNvSpPr/>
            <p:nvPr/>
          </p:nvSpPr>
          <p:spPr>
            <a:xfrm>
              <a:off x="1090982" y="4310292"/>
              <a:ext cx="56693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C436185-61B4-4256-9738-B9CFEEE0FDEC}"/>
                </a:ext>
              </a:extLst>
            </p:cNvPr>
            <p:cNvSpPr/>
            <p:nvPr/>
          </p:nvSpPr>
          <p:spPr>
            <a:xfrm>
              <a:off x="247530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09A188A-D6B5-45F3-9ECE-6075B2742B36}"/>
                </a:ext>
              </a:extLst>
            </p:cNvPr>
            <p:cNvSpPr/>
            <p:nvPr/>
          </p:nvSpPr>
          <p:spPr>
            <a:xfrm>
              <a:off x="385241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B2A8273-6AEF-4247-A3DF-98D4173BC63E}"/>
                </a:ext>
              </a:extLst>
            </p:cNvPr>
            <p:cNvSpPr/>
            <p:nvPr/>
          </p:nvSpPr>
          <p:spPr>
            <a:xfrm>
              <a:off x="5229523" y="4310292"/>
              <a:ext cx="554320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2A383BA-4EF7-4BB2-B022-4BBFB067D9E9}"/>
                </a:ext>
              </a:extLst>
            </p:cNvPr>
            <p:cNvSpPr/>
            <p:nvPr/>
          </p:nvSpPr>
          <p:spPr>
            <a:xfrm>
              <a:off x="660122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AB2F586-35AA-4D9D-B096-831148187053}"/>
                </a:ext>
              </a:extLst>
            </p:cNvPr>
            <p:cNvSpPr/>
            <p:nvPr/>
          </p:nvSpPr>
          <p:spPr>
            <a:xfrm>
              <a:off x="7978335" y="4310292"/>
              <a:ext cx="552518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6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D376A2D-76A2-48D8-A5DD-60A4CABDF042}"/>
                </a:ext>
              </a:extLst>
            </p:cNvPr>
            <p:cNvSpPr/>
            <p:nvPr/>
          </p:nvSpPr>
          <p:spPr>
            <a:xfrm>
              <a:off x="934823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7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8D77875-C2DC-4A18-9A83-394DBA17A91A}"/>
                </a:ext>
              </a:extLst>
            </p:cNvPr>
            <p:cNvSpPr/>
            <p:nvPr/>
          </p:nvSpPr>
          <p:spPr>
            <a:xfrm>
              <a:off x="10725347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8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A67338C-DB88-497E-84A4-61A917127A20}"/>
                </a:ext>
              </a:extLst>
            </p:cNvPr>
            <p:cNvCxnSpPr/>
            <p:nvPr/>
          </p:nvCxnSpPr>
          <p:spPr>
            <a:xfrm>
              <a:off x="2362765" y="4204352"/>
              <a:ext cx="798555" cy="7992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0AEEA78-FD84-438F-8568-99F0F9BE233C}"/>
                </a:ext>
              </a:extLst>
            </p:cNvPr>
            <p:cNvCxnSpPr/>
            <p:nvPr/>
          </p:nvCxnSpPr>
          <p:spPr>
            <a:xfrm>
              <a:off x="3732608" y="4110394"/>
              <a:ext cx="812093" cy="882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7CB39C8-8AA6-4030-9F27-D5864522B009}"/>
                </a:ext>
              </a:extLst>
            </p:cNvPr>
            <p:cNvCxnSpPr/>
            <p:nvPr/>
          </p:nvCxnSpPr>
          <p:spPr>
            <a:xfrm flipV="1">
              <a:off x="3660420" y="4147433"/>
              <a:ext cx="902326" cy="83332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4256B74-A2F7-45EB-868E-10CDAE439712}"/>
                </a:ext>
              </a:extLst>
            </p:cNvPr>
            <p:cNvCxnSpPr/>
            <p:nvPr/>
          </p:nvCxnSpPr>
          <p:spPr>
            <a:xfrm flipV="1">
              <a:off x="2277041" y="4158544"/>
              <a:ext cx="902326" cy="826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9" idx="4"/>
            </p:cNvCxnSpPr>
            <p:nvPr/>
          </p:nvCxnSpPr>
          <p:spPr>
            <a:xfrm rot="5400000">
              <a:off x="7256357" y="3678107"/>
              <a:ext cx="1312433" cy="3431054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E34480C6-F85E-48B8-ACC9-88E86E185506}"/>
                </a:ext>
              </a:extLst>
            </p:cNvPr>
            <p:cNvSpPr/>
            <p:nvPr/>
          </p:nvSpPr>
          <p:spPr>
            <a:xfrm>
              <a:off x="11230022" y="4830840"/>
              <a:ext cx="474298" cy="36505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9" name="図 49">
              <a:extLst>
                <a:ext uri="{FF2B5EF4-FFF2-40B4-BE49-F238E27FC236}">
                  <a16:creationId xmlns:a16="http://schemas.microsoft.com/office/drawing/2014/main" id="{C41799AB-C0F1-4DD0-9771-6DB754EE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39547" y="4861360"/>
              <a:ext cx="231607" cy="27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942E0ED0-1833-4351-BB77-400EBD4DA246}"/>
                </a:ext>
              </a:extLst>
            </p:cNvPr>
            <p:cNvSpPr/>
            <p:nvPr/>
          </p:nvSpPr>
          <p:spPr>
            <a:xfrm>
              <a:off x="930092" y="4884052"/>
              <a:ext cx="453667" cy="485929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3" name="図 49">
              <a:extLst>
                <a:ext uri="{FF2B5EF4-FFF2-40B4-BE49-F238E27FC236}">
                  <a16:creationId xmlns:a16="http://schemas.microsoft.com/office/drawing/2014/main" id="{253519A7-4914-464A-B061-CF1154FB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85158" y="4961959"/>
              <a:ext cx="356861" cy="306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C0F57A9-00A3-439B-804E-09306D358162}"/>
                </a:ext>
              </a:extLst>
            </p:cNvPr>
            <p:cNvSpPr/>
            <p:nvPr/>
          </p:nvSpPr>
          <p:spPr>
            <a:xfrm>
              <a:off x="347197" y="4371030"/>
              <a:ext cx="627185" cy="2586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91627" y="1766714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2029342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686847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5061050" y="1705071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6641735" y="171916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8081834" y="170507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9650836" y="1705069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1301473" y="1689986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4084" y="3396509"/>
            <a:ext cx="11624181" cy="851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OQC inspection result </a:t>
            </a:r>
            <a:r>
              <a:rPr lang="en-US" sz="1400" b="1" dirty="0">
                <a:solidFill>
                  <a:srgbClr val="FF0000"/>
                </a:solidFill>
              </a:rPr>
              <a:t>no link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ysClr val="windowText" lastClr="000000"/>
                </a:solidFill>
              </a:rPr>
              <a:t>FA &amp; SCM system, easy mistake.</a:t>
            </a:r>
          </a:p>
          <a:p>
            <a:pPr marL="28575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All procedures are </a:t>
            </a:r>
            <a:r>
              <a:rPr lang="en-US" sz="1400" b="1" dirty="0">
                <a:solidFill>
                  <a:srgbClr val="FF0000"/>
                </a:solidFill>
              </a:rPr>
              <a:t>manual by Excel</a:t>
            </a:r>
            <a:r>
              <a:rPr lang="en-US" sz="1400" dirty="0">
                <a:solidFill>
                  <a:sysClr val="windowText" lastClr="000000"/>
                </a:solidFill>
              </a:rPr>
              <a:t>, loss time </a:t>
            </a:r>
            <a:r>
              <a:rPr lang="en-US" sz="1400" b="1" dirty="0">
                <a:solidFill>
                  <a:srgbClr val="FF0000"/>
                </a:solidFill>
              </a:rPr>
              <a:t>to traceability</a:t>
            </a:r>
            <a:r>
              <a:rPr lang="en-US" sz="1400" dirty="0">
                <a:solidFill>
                  <a:sysClr val="windowText" lastClr="000000"/>
                </a:solidFill>
              </a:rPr>
              <a:t>, and skip processes.</a:t>
            </a:r>
          </a:p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The results of the inspection process are </a:t>
            </a:r>
            <a:r>
              <a:rPr lang="en-US" sz="1400" b="1" dirty="0">
                <a:solidFill>
                  <a:srgbClr val="FF0000"/>
                </a:solidFill>
              </a:rPr>
              <a:t>manually stamped</a:t>
            </a:r>
            <a:r>
              <a:rPr lang="en-US" sz="1400" dirty="0">
                <a:solidFill>
                  <a:sysClr val="windowText" lastClr="000000"/>
                </a:solidFill>
              </a:rPr>
              <a:t>. Loss of time to stamp.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69942" y="5720750"/>
            <a:ext cx="326393" cy="37378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03519" y="5668200"/>
            <a:ext cx="326984" cy="3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2A223-CA54-4E4C-9975-146AFFED810A}"/>
              </a:ext>
            </a:extLst>
          </p:cNvPr>
          <p:cNvCxnSpPr>
            <a:cxnSpLocks/>
          </p:cNvCxnSpPr>
          <p:nvPr/>
        </p:nvCxnSpPr>
        <p:spPr>
          <a:xfrm flipV="1">
            <a:off x="8076290" y="1919480"/>
            <a:ext cx="0" cy="493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4578F0-F965-409D-AD80-477B39703C68}"/>
              </a:ext>
            </a:extLst>
          </p:cNvPr>
          <p:cNvCxnSpPr>
            <a:cxnSpLocks/>
          </p:cNvCxnSpPr>
          <p:nvPr/>
        </p:nvCxnSpPr>
        <p:spPr>
          <a:xfrm flipH="1" flipV="1">
            <a:off x="8075660" y="3063052"/>
            <a:ext cx="5876" cy="249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8075660" y="4503675"/>
            <a:ext cx="631" cy="755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1927384" y="3706273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12" name="Rectangle: Rounded Corners 236">
            <a:extLst>
              <a:ext uri="{FF2B5EF4-FFF2-40B4-BE49-F238E27FC236}">
                <a16:creationId xmlns:a16="http://schemas.microsoft.com/office/drawing/2014/main" id="{E7A8559C-615D-4EBB-B070-C487393D592B}"/>
              </a:ext>
            </a:extLst>
          </p:cNvPr>
          <p:cNvSpPr/>
          <p:nvPr/>
        </p:nvSpPr>
        <p:spPr>
          <a:xfrm>
            <a:off x="7340576" y="3599047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86BC4-BFFF-49CD-A6CB-E6E50E2D590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440673" y="1934916"/>
            <a:ext cx="4186" cy="450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80D47C-241F-4BB4-9B80-EBEBC4225DF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129953" y="1614416"/>
            <a:ext cx="72203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79">
            <a:extLst>
              <a:ext uri="{FF2B5EF4-FFF2-40B4-BE49-F238E27FC236}">
                <a16:creationId xmlns:a16="http://schemas.microsoft.com/office/drawing/2014/main" id="{E8FA4C52-A883-4A31-87D4-7BA1974029A7}"/>
              </a:ext>
            </a:extLst>
          </p:cNvPr>
          <p:cNvSpPr/>
          <p:nvPr/>
        </p:nvSpPr>
        <p:spPr>
          <a:xfrm>
            <a:off x="4736872" y="1249032"/>
            <a:ext cx="1894774" cy="6731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 Station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Rectangle: Rounded Corners 180">
            <a:extLst>
              <a:ext uri="{FF2B5EF4-FFF2-40B4-BE49-F238E27FC236}">
                <a16:creationId xmlns:a16="http://schemas.microsoft.com/office/drawing/2014/main" id="{54F3B7CB-D719-4EE9-990F-0FB7CBDDE0FB}"/>
              </a:ext>
            </a:extLst>
          </p:cNvPr>
          <p:cNvSpPr/>
          <p:nvPr/>
        </p:nvSpPr>
        <p:spPr>
          <a:xfrm>
            <a:off x="726470" y="1304493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Packing FA</a:t>
            </a:r>
          </a:p>
        </p:txBody>
      </p:sp>
      <p:sp>
        <p:nvSpPr>
          <p:cNvPr id="18" name="Rectangle: Rounded Corners 182">
            <a:extLst>
              <a:ext uri="{FF2B5EF4-FFF2-40B4-BE49-F238E27FC236}">
                <a16:creationId xmlns:a16="http://schemas.microsoft.com/office/drawing/2014/main" id="{BEE5A79D-4110-4B31-A5E3-B19994A0E97E}"/>
              </a:ext>
            </a:extLst>
          </p:cNvPr>
          <p:cNvSpPr/>
          <p:nvPr/>
        </p:nvSpPr>
        <p:spPr>
          <a:xfrm>
            <a:off x="765883" y="2385127"/>
            <a:ext cx="1357951" cy="579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19" name="Rectangle: Rounded Corners 186">
            <a:extLst>
              <a:ext uri="{FF2B5EF4-FFF2-40B4-BE49-F238E27FC236}">
                <a16:creationId xmlns:a16="http://schemas.microsoft.com/office/drawing/2014/main" id="{6D9194A1-44B9-4E27-828D-ABA70762AC87}"/>
              </a:ext>
            </a:extLst>
          </p:cNvPr>
          <p:cNvSpPr/>
          <p:nvPr/>
        </p:nvSpPr>
        <p:spPr>
          <a:xfrm>
            <a:off x="7217302" y="1285794"/>
            <a:ext cx="1621670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warehouse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02C03-D2AF-4CBE-A755-2A915C3BB7E6}"/>
              </a:ext>
            </a:extLst>
          </p:cNvPr>
          <p:cNvSpPr/>
          <p:nvPr/>
        </p:nvSpPr>
        <p:spPr>
          <a:xfrm>
            <a:off x="1273351" y="2018799"/>
            <a:ext cx="1111975" cy="26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</a:p>
        </p:txBody>
      </p:sp>
      <p:sp>
        <p:nvSpPr>
          <p:cNvPr id="21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9350304" y="1304493"/>
            <a:ext cx="1570244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CE4CAF-D95A-412F-A5DA-2E1CD5F86EE8}"/>
              </a:ext>
            </a:extLst>
          </p:cNvPr>
          <p:cNvSpPr/>
          <p:nvPr/>
        </p:nvSpPr>
        <p:spPr>
          <a:xfrm>
            <a:off x="8380187" y="2026785"/>
            <a:ext cx="1111975" cy="477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</a:p>
        </p:txBody>
      </p:sp>
      <p:sp>
        <p:nvSpPr>
          <p:cNvPr id="23" name="Rectangle: Rounded Corners 198">
            <a:extLst>
              <a:ext uri="{FF2B5EF4-FFF2-40B4-BE49-F238E27FC236}">
                <a16:creationId xmlns:a16="http://schemas.microsoft.com/office/drawing/2014/main" id="{B859A4B3-63B2-4F5B-9FFC-A059EBE3C76A}"/>
              </a:ext>
            </a:extLst>
          </p:cNvPr>
          <p:cNvSpPr/>
          <p:nvPr/>
        </p:nvSpPr>
        <p:spPr>
          <a:xfrm>
            <a:off x="2740148" y="1285794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shrink Pallet ID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B7EC2-4448-40BA-ACE7-6CF058421D4C}"/>
              </a:ext>
            </a:extLst>
          </p:cNvPr>
          <p:cNvCxnSpPr>
            <a:cxnSpLocks/>
            <a:stCxn id="26" idx="1"/>
            <a:endCxn id="18" idx="2"/>
          </p:cNvCxnSpPr>
          <p:nvPr/>
        </p:nvCxnSpPr>
        <p:spPr>
          <a:xfrm flipV="1">
            <a:off x="1441722" y="2964944"/>
            <a:ext cx="3137" cy="406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01">
            <a:extLst>
              <a:ext uri="{FF2B5EF4-FFF2-40B4-BE49-F238E27FC236}">
                <a16:creationId xmlns:a16="http://schemas.microsoft.com/office/drawing/2014/main" id="{23A41C3C-BCC9-42A3-9D34-217FED305075}"/>
              </a:ext>
            </a:extLst>
          </p:cNvPr>
          <p:cNvSpPr/>
          <p:nvPr/>
        </p:nvSpPr>
        <p:spPr>
          <a:xfrm>
            <a:off x="729105" y="3690244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025F8C4B-8B16-4D49-9CE3-139D1EF92292}"/>
              </a:ext>
            </a:extLst>
          </p:cNvPr>
          <p:cNvSpPr/>
          <p:nvPr/>
        </p:nvSpPr>
        <p:spPr>
          <a:xfrm rot="5400000">
            <a:off x="815312" y="3281077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/>
          </a:p>
        </p:txBody>
      </p:sp>
      <p:sp>
        <p:nvSpPr>
          <p:cNvPr id="27" name="Rectangle: Rounded Corners 210">
            <a:extLst>
              <a:ext uri="{FF2B5EF4-FFF2-40B4-BE49-F238E27FC236}">
                <a16:creationId xmlns:a16="http://schemas.microsoft.com/office/drawing/2014/main" id="{135B50BE-2D8D-4EAD-ACA4-27CA97DDD6AC}"/>
              </a:ext>
            </a:extLst>
          </p:cNvPr>
          <p:cNvSpPr/>
          <p:nvPr/>
        </p:nvSpPr>
        <p:spPr>
          <a:xfrm>
            <a:off x="7187619" y="5259457"/>
            <a:ext cx="1960420" cy="720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&amp; Return correct Pallet ID taken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6E5FE-9AED-4F04-B3A3-AA02ACD265D5}"/>
              </a:ext>
            </a:extLst>
          </p:cNvPr>
          <p:cNvGrpSpPr/>
          <p:nvPr/>
        </p:nvGrpSpPr>
        <p:grpSpPr>
          <a:xfrm>
            <a:off x="2156115" y="1934916"/>
            <a:ext cx="1275704" cy="2064649"/>
            <a:chOff x="789145" y="314324"/>
            <a:chExt cx="418039" cy="114415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B23610-CF4E-4BBD-8785-B6292317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4199" y="314324"/>
              <a:ext cx="0" cy="1144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0898A2-9768-4BD8-BB43-8992C858CC20}"/>
                </a:ext>
              </a:extLst>
            </p:cNvPr>
            <p:cNvCxnSpPr/>
            <p:nvPr/>
          </p:nvCxnSpPr>
          <p:spPr>
            <a:xfrm>
              <a:off x="789145" y="1457724"/>
              <a:ext cx="4180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FC0099-53C9-4BA5-A467-303BC888E956}"/>
              </a:ext>
            </a:extLst>
          </p:cNvPr>
          <p:cNvCxnSpPr>
            <a:stCxn id="52" idx="0"/>
            <a:endCxn id="16" idx="2"/>
          </p:cNvCxnSpPr>
          <p:nvPr/>
        </p:nvCxnSpPr>
        <p:spPr>
          <a:xfrm flipH="1" flipV="1">
            <a:off x="5684259" y="1922191"/>
            <a:ext cx="6058" cy="3337266"/>
          </a:xfrm>
          <a:prstGeom prst="straightConnector1">
            <a:avLst/>
          </a:prstGeom>
          <a:ln w="1905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64C1CFA-9F89-4358-8159-0409390AB36C}"/>
              </a:ext>
            </a:extLst>
          </p:cNvPr>
          <p:cNvSpPr/>
          <p:nvPr/>
        </p:nvSpPr>
        <p:spPr>
          <a:xfrm>
            <a:off x="2329419" y="3306442"/>
            <a:ext cx="1268770" cy="36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32" name="Rectangle: Rounded Corners 231">
            <a:extLst>
              <a:ext uri="{FF2B5EF4-FFF2-40B4-BE49-F238E27FC236}">
                <a16:creationId xmlns:a16="http://schemas.microsoft.com/office/drawing/2014/main" id="{6630E1DB-B70E-40DE-B0AF-DFCC1AFE0C67}"/>
              </a:ext>
            </a:extLst>
          </p:cNvPr>
          <p:cNvSpPr/>
          <p:nvPr/>
        </p:nvSpPr>
        <p:spPr>
          <a:xfrm>
            <a:off x="7348775" y="2403826"/>
            <a:ext cx="1357951" cy="639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6F2958-69B9-4CBC-9F90-830A7679243D}"/>
              </a:ext>
            </a:extLst>
          </p:cNvPr>
          <p:cNvSpPr/>
          <p:nvPr/>
        </p:nvSpPr>
        <p:spPr>
          <a:xfrm rot="5400000">
            <a:off x="7455124" y="3171826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6659336" y="5698574"/>
            <a:ext cx="5148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2705050" y="5343094"/>
            <a:ext cx="1358021" cy="62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 Pallet ID &amp; FG</a:t>
            </a:r>
          </a:p>
        </p:txBody>
      </p:sp>
      <p:sp>
        <p:nvSpPr>
          <p:cNvPr id="36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36872" y="3620184"/>
            <a:ext cx="1933939" cy="713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Find all </a:t>
            </a:r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lots same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 model, date, line, shift</a:t>
            </a:r>
          </a:p>
        </p:txBody>
      </p:sp>
      <p:sp>
        <p:nvSpPr>
          <p:cNvPr id="37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23346" y="2808122"/>
            <a:ext cx="1908300" cy="641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Chop stamp physical all lots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9E63C-D706-41C7-952F-A534439002A0}"/>
              </a:ext>
            </a:extLst>
          </p:cNvPr>
          <p:cNvSpPr/>
          <p:nvPr/>
        </p:nvSpPr>
        <p:spPr>
          <a:xfrm>
            <a:off x="7612574" y="4655235"/>
            <a:ext cx="507712" cy="27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9276755" y="2114038"/>
            <a:ext cx="1930736" cy="282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ID Pallet issue in FA process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12063F-3E28-4353-8771-717E3023AD3B}"/>
              </a:ext>
            </a:extLst>
          </p:cNvPr>
          <p:cNvSpPr/>
          <p:nvPr/>
        </p:nvSpPr>
        <p:spPr>
          <a:xfrm>
            <a:off x="8164280" y="4595567"/>
            <a:ext cx="1268770" cy="3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5" name="Rectangle: Rounded Corners 267">
            <a:extLst>
              <a:ext uri="{FF2B5EF4-FFF2-40B4-BE49-F238E27FC236}">
                <a16:creationId xmlns:a16="http://schemas.microsoft.com/office/drawing/2014/main" id="{1D2417DE-0676-4188-81D3-60603413196A}"/>
              </a:ext>
            </a:extLst>
          </p:cNvPr>
          <p:cNvSpPr/>
          <p:nvPr/>
        </p:nvSpPr>
        <p:spPr>
          <a:xfrm>
            <a:off x="2796298" y="2370329"/>
            <a:ext cx="1255630" cy="6918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None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2133177" y="2014877"/>
            <a:ext cx="977148" cy="289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NO ID Pallet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1440673" y="4610307"/>
            <a:ext cx="1050" cy="110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682304" y="5714770"/>
            <a:ext cx="1570244" cy="8902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Notify NG error for 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26056" y="4628681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0000"/>
                </a:solidFill>
              </a:rPr>
              <a:t>NG</a:t>
            </a:r>
          </a:p>
        </p:txBody>
      </p:sp>
      <p:cxnSp>
        <p:nvCxnSpPr>
          <p:cNvPr id="57" name="Elbow Connector 56"/>
          <p:cNvCxnSpPr>
            <a:stCxn id="33" idx="0"/>
          </p:cNvCxnSpPr>
          <p:nvPr/>
        </p:nvCxnSpPr>
        <p:spPr>
          <a:xfrm flipH="1">
            <a:off x="2246836" y="3888957"/>
            <a:ext cx="6551829" cy="2362517"/>
          </a:xfrm>
          <a:prstGeom prst="bentConnector3">
            <a:avLst>
              <a:gd name="adj1" fmla="val -118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651561" y="3567176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0000"/>
                </a:solidFill>
              </a:rPr>
              <a:t>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09665" y="415672"/>
            <a:ext cx="3635438" cy="524746"/>
            <a:chOff x="2854911" y="4379154"/>
            <a:chExt cx="3068776" cy="302396"/>
          </a:xfrm>
        </p:grpSpPr>
        <p:sp>
          <p:nvSpPr>
            <p:cNvPr id="6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37915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Chop stamp process of OQC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2730856" y="4859535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2840" y="46312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11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1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48377" y="4517189"/>
            <a:ext cx="1905158" cy="565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Record Pallet ID &amp; SN carton by excel</a:t>
            </a:r>
          </a:p>
        </p:txBody>
      </p:sp>
      <p:sp>
        <p:nvSpPr>
          <p:cNvPr id="52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4736872" y="5259457"/>
            <a:ext cx="1906889" cy="7465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Matching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ID Pallet and Outer carton before return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4044340" y="5690716"/>
            <a:ext cx="6852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49691" y="2087502"/>
            <a:ext cx="1908300" cy="5281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Report daily by excel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954" y="383168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601" y="29707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206727" y="2153956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9174" y="5228343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10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7249224" y="4758866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3419574" y="3998664"/>
            <a:ext cx="631" cy="1338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7332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493520" y="896137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452861" y="137800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7814" y="1327129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8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91" name="Object 808">
                          <a:extLst>
                            <a:ext uri="{FF2B5EF4-FFF2-40B4-BE49-F238E27FC236}">
                              <a16:creationId xmlns:a16="http://schemas.microsoft.com/office/drawing/2014/main" id="{980D731F-455D-42C6-A17C-3DE4D2320500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632685" y="979197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3780925" y="1411009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19" y="1492135"/>
            <a:ext cx="201274" cy="184565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2841636" y="782893"/>
            <a:ext cx="1041290" cy="44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3494444" y="1696498"/>
            <a:ext cx="465009" cy="29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0000"/>
                </a:solidFill>
                <a:latin typeface="Calibri" panose="020F0502020204030204"/>
              </a:rPr>
              <a:t>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4234210" y="1656299"/>
            <a:ext cx="465009" cy="390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CC"/>
                </a:solidFill>
                <a:latin typeface="Calibri" panose="020F0502020204030204"/>
              </a:rPr>
              <a:t>OK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4438840" y="2004255"/>
            <a:ext cx="0" cy="2731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9376535" y="3433956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304956" y="4953295"/>
            <a:ext cx="1021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636105" y="4519894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888467" y="4236179"/>
            <a:ext cx="832846" cy="386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ｸﾘｯﾌﾟ" r:id="rId13" imgW="1666667" imgH="1695238" progId="">
                  <p:embed/>
                </p:oleObj>
              </mc:Choice>
              <mc:Fallback>
                <p:oleObj name="ｸﾘｯﾌﾟ" r:id="rId13" imgW="1666667" imgH="1695238" progId="">
                  <p:embed/>
                  <p:pic>
                    <p:nvPicPr>
                      <p:cNvPr id="1389" name="Object 1388">
                        <a:extLst>
                          <a:ext uri="{FF2B5EF4-FFF2-40B4-BE49-F238E27FC236}">
                            <a16:creationId xmlns:a16="http://schemas.microsoft.com/office/drawing/2014/main" id="{33DD7F3D-45B0-42EA-9FCE-60A5BDFF35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742779" y="4249860"/>
            <a:ext cx="1171657" cy="3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97346" y="950290"/>
            <a:ext cx="860153" cy="800591"/>
          </a:xfrm>
          <a:prstGeom prst="rect">
            <a:avLst/>
          </a:prstGeom>
        </p:spPr>
      </p:pic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10809927" y="1877442"/>
            <a:ext cx="1227564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physical stamp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755" y="3634640"/>
            <a:ext cx="2646794" cy="1278613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1555" y="2397097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42163" y="278231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30354" y="3263667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105051" y="4980085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13" y="5287411"/>
            <a:ext cx="2623881" cy="1452369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023142" y="4024126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559295" y="3484178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>
            <a:off x="8147595" y="3785024"/>
            <a:ext cx="840970" cy="22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743089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3726931" y="1991897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8355055" y="2014126"/>
            <a:ext cx="2391823" cy="71331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73840" y="5357351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6" y="4962762"/>
            <a:ext cx="1267042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64154" y="1653544"/>
            <a:ext cx="1567280" cy="298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291088" y="2341372"/>
            <a:ext cx="852407" cy="707542"/>
            <a:chOff x="5504256" y="4090272"/>
            <a:chExt cx="698169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256" y="4197645"/>
              <a:ext cx="698169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FF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 Location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016853"/>
            <a:ext cx="1095273" cy="354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2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4426244" y="128319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6344C0EE-0C12-45B5-A280-E4FCC11ACDF5}"/>
              </a:ext>
            </a:extLst>
          </p:cNvPr>
          <p:cNvSpPr/>
          <p:nvPr/>
        </p:nvSpPr>
        <p:spPr>
          <a:xfrm>
            <a:off x="4188969" y="927111"/>
            <a:ext cx="648262" cy="299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Steps</a:t>
            </a:r>
          </a:p>
        </p:txBody>
      </p:sp>
      <p:grpSp>
        <p:nvGrpSpPr>
          <p:cNvPr id="1384" name="Group 1383"/>
          <p:cNvGrpSpPr/>
          <p:nvPr/>
        </p:nvGrpSpPr>
        <p:grpSpPr>
          <a:xfrm>
            <a:off x="4713017" y="974383"/>
            <a:ext cx="4439522" cy="776498"/>
            <a:chOff x="4713017" y="974383"/>
            <a:chExt cx="3455339" cy="684335"/>
          </a:xfrm>
        </p:grpSpPr>
        <p:grpSp>
          <p:nvGrpSpPr>
            <p:cNvPr id="2" name="Group 1"/>
            <p:cNvGrpSpPr/>
            <p:nvPr/>
          </p:nvGrpSpPr>
          <p:grpSpPr>
            <a:xfrm>
              <a:off x="4713017" y="1066497"/>
              <a:ext cx="3432274" cy="552774"/>
              <a:chOff x="5211181" y="1105441"/>
              <a:chExt cx="3432274" cy="552774"/>
            </a:xfrm>
          </p:grpSpPr>
          <p:grpSp>
            <p:nvGrpSpPr>
              <p:cNvPr id="816" name="Group 815">
                <a:extLst>
                  <a:ext uri="{FF2B5EF4-FFF2-40B4-BE49-F238E27FC236}">
                    <a16:creationId xmlns:a16="http://schemas.microsoft.com/office/drawing/2014/main" id="{B08BD579-3007-4185-90D9-1ADAEC8ADF97}"/>
                  </a:ext>
                </a:extLst>
              </p:cNvPr>
              <p:cNvGrpSpPr/>
              <p:nvPr/>
            </p:nvGrpSpPr>
            <p:grpSpPr>
              <a:xfrm>
                <a:off x="5211181" y="1105929"/>
                <a:ext cx="2948967" cy="552286"/>
                <a:chOff x="0" y="0"/>
                <a:chExt cx="2005715" cy="336737"/>
              </a:xfrm>
            </p:grpSpPr>
            <p:cxnSp>
              <p:nvCxnSpPr>
                <p:cNvPr id="817" name="Straight Arrow Connector 816">
                  <a:extLst>
                    <a:ext uri="{FF2B5EF4-FFF2-40B4-BE49-F238E27FC236}">
                      <a16:creationId xmlns:a16="http://schemas.microsoft.com/office/drawing/2014/main" id="{B416C6CC-EC1F-46D8-AC04-A91879D7FA45}"/>
                    </a:ext>
                  </a:extLst>
                </p:cNvPr>
                <p:cNvCxnSpPr/>
                <p:nvPr/>
              </p:nvCxnSpPr>
              <p:spPr>
                <a:xfrm>
                  <a:off x="37477" y="170323"/>
                  <a:ext cx="196823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A17D0B6C-5FEF-4450-B540-74C4F39E1DAB}"/>
                    </a:ext>
                  </a:extLst>
                </p:cNvPr>
                <p:cNvGrpSpPr/>
                <p:nvPr/>
              </p:nvGrpSpPr>
              <p:grpSpPr>
                <a:xfrm>
                  <a:off x="0" y="4483"/>
                  <a:ext cx="410310" cy="330013"/>
                  <a:chOff x="0" y="4483"/>
                  <a:chExt cx="441512" cy="330013"/>
                </a:xfrm>
              </p:grpSpPr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C699D74B-35B1-43F5-AB16-CFA4208DE5A3}"/>
                      </a:ext>
                    </a:extLst>
                  </p:cNvPr>
                  <p:cNvSpPr/>
                  <p:nvPr/>
                </p:nvSpPr>
                <p:spPr>
                  <a:xfrm>
                    <a:off x="35174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08873DD4-335E-4BCF-B37E-74A7EE4DFAC8}"/>
                      </a:ext>
                    </a:extLst>
                  </p:cNvPr>
                  <p:cNvSpPr/>
                  <p:nvPr/>
                </p:nvSpPr>
                <p:spPr>
                  <a:xfrm>
                    <a:off x="0" y="2409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9</a:t>
                    </a:r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1D8E93A1-E8E2-421B-91E4-EA4A698A30A5}"/>
                    </a:ext>
                  </a:extLst>
                </p:cNvPr>
                <p:cNvGrpSpPr/>
                <p:nvPr/>
              </p:nvGrpSpPr>
              <p:grpSpPr>
                <a:xfrm>
                  <a:off x="360524" y="4483"/>
                  <a:ext cx="410310" cy="330013"/>
                  <a:chOff x="360524" y="4483"/>
                  <a:chExt cx="441512" cy="330013"/>
                </a:xfrm>
              </p:grpSpPr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77B67C04-5CE8-425D-9146-2A5CD1808791}"/>
                      </a:ext>
                    </a:extLst>
                  </p:cNvPr>
                  <p:cNvSpPr/>
                  <p:nvPr/>
                </p:nvSpPr>
                <p:spPr>
                  <a:xfrm>
                    <a:off x="407756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4D1B8A8-2B7E-424F-8284-03E5B9334A97}"/>
                      </a:ext>
                    </a:extLst>
                  </p:cNvPr>
                  <p:cNvSpPr/>
                  <p:nvPr/>
                </p:nvSpPr>
                <p:spPr>
                  <a:xfrm>
                    <a:off x="360524" y="12893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10</a:t>
                    </a:r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90B9D219-5E7A-46C5-BCC8-3C0F6D237541}"/>
                    </a:ext>
                  </a:extLst>
                </p:cNvPr>
                <p:cNvGrpSpPr/>
                <p:nvPr/>
              </p:nvGrpSpPr>
              <p:grpSpPr>
                <a:xfrm>
                  <a:off x="770539" y="0"/>
                  <a:ext cx="410310" cy="330013"/>
                  <a:chOff x="770539" y="0"/>
                  <a:chExt cx="441512" cy="330013"/>
                </a:xfrm>
              </p:grpSpPr>
              <p:sp>
                <p:nvSpPr>
                  <p:cNvPr id="832" name="Oval 831">
                    <a:extLst>
                      <a:ext uri="{FF2B5EF4-FFF2-40B4-BE49-F238E27FC236}">
                        <a16:creationId xmlns:a16="http://schemas.microsoft.com/office/drawing/2014/main" id="{52D89B06-D9B8-4FB0-B21F-4E8D8AEA29E1}"/>
                      </a:ext>
                    </a:extLst>
                  </p:cNvPr>
                  <p:cNvSpPr/>
                  <p:nvPr/>
                </p:nvSpPr>
                <p:spPr>
                  <a:xfrm>
                    <a:off x="805714" y="0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21F13353-3194-4437-9487-DF7593270AEE}"/>
                      </a:ext>
                    </a:extLst>
                  </p:cNvPr>
                  <p:cNvSpPr/>
                  <p:nvPr/>
                </p:nvSpPr>
                <p:spPr>
                  <a:xfrm>
                    <a:off x="770539" y="19615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11</a:t>
                    </a:r>
                  </a:p>
                </p:txBody>
              </p:sp>
            </p:grpSp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6DFEF41F-1E6F-45F3-B608-18F6E387DD2A}"/>
                    </a:ext>
                  </a:extLst>
                </p:cNvPr>
                <p:cNvGrpSpPr/>
                <p:nvPr/>
              </p:nvGrpSpPr>
              <p:grpSpPr>
                <a:xfrm>
                  <a:off x="1158143" y="6724"/>
                  <a:ext cx="410310" cy="330013"/>
                  <a:chOff x="1158143" y="6724"/>
                  <a:chExt cx="441512" cy="330013"/>
                </a:xfrm>
              </p:grpSpPr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597E5E5E-0B1F-463D-9B5E-FE5D2471D7A9}"/>
                      </a:ext>
                    </a:extLst>
                  </p:cNvPr>
                  <p:cNvSpPr/>
                  <p:nvPr/>
                </p:nvSpPr>
                <p:spPr>
                  <a:xfrm>
                    <a:off x="1193317" y="6724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E904540-783B-4B97-8858-88F004D19325}"/>
                      </a:ext>
                    </a:extLst>
                  </p:cNvPr>
                  <p:cNvSpPr/>
                  <p:nvPr/>
                </p:nvSpPr>
                <p:spPr>
                  <a:xfrm>
                    <a:off x="1158143" y="26339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12</a:t>
                    </a:r>
                  </a:p>
                </p:txBody>
              </p:sp>
            </p:grpSp>
            <p:grpSp>
              <p:nvGrpSpPr>
                <p:cNvPr id="822" name="Group 821">
                  <a:extLst>
                    <a:ext uri="{FF2B5EF4-FFF2-40B4-BE49-F238E27FC236}">
                      <a16:creationId xmlns:a16="http://schemas.microsoft.com/office/drawing/2014/main" id="{1DA404EA-E603-48AF-90D5-7CA0BDEA188A}"/>
                    </a:ext>
                  </a:extLst>
                </p:cNvPr>
                <p:cNvGrpSpPr/>
                <p:nvPr/>
              </p:nvGrpSpPr>
              <p:grpSpPr>
                <a:xfrm>
                  <a:off x="1534661" y="2241"/>
                  <a:ext cx="410310" cy="330013"/>
                  <a:chOff x="1534661" y="2241"/>
                  <a:chExt cx="441512" cy="330013"/>
                </a:xfrm>
              </p:grpSpPr>
              <p:sp>
                <p:nvSpPr>
                  <p:cNvPr id="823" name="Oval 822">
                    <a:extLst>
                      <a:ext uri="{FF2B5EF4-FFF2-40B4-BE49-F238E27FC236}">
                        <a16:creationId xmlns:a16="http://schemas.microsoft.com/office/drawing/2014/main" id="{8C1C4A28-783E-4C81-BA78-85D32ACFDDC4}"/>
                      </a:ext>
                    </a:extLst>
                  </p:cNvPr>
                  <p:cNvSpPr/>
                  <p:nvPr/>
                </p:nvSpPr>
                <p:spPr>
                  <a:xfrm>
                    <a:off x="1581894" y="2241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9787885-3492-472A-B7B4-B36B297A8BC4}"/>
                      </a:ext>
                    </a:extLst>
                  </p:cNvPr>
                  <p:cNvSpPr/>
                  <p:nvPr/>
                </p:nvSpPr>
                <p:spPr>
                  <a:xfrm>
                    <a:off x="1534661" y="2185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 dirty="0">
                        <a:solidFill>
                          <a:sysClr val="windowText" lastClr="000000"/>
                        </a:solidFill>
                      </a:rPr>
                      <a:t>13</a:t>
                    </a:r>
                  </a:p>
                </p:txBody>
              </p:sp>
            </p:grpSp>
          </p:grp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8C1C4A28-783E-4C81-BA78-85D32ACFDDC4}"/>
                  </a:ext>
                </a:extLst>
              </p:cNvPr>
              <p:cNvSpPr/>
              <p:nvPr/>
            </p:nvSpPr>
            <p:spPr>
              <a:xfrm>
                <a:off x="8167189" y="1105441"/>
                <a:ext cx="476266" cy="54125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14</a:t>
                </a:r>
              </a:p>
            </p:txBody>
          </p:sp>
        </p:grp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643286" y="1048453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649103" y="1005816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02608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Connector 848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03190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6464355" y="1017020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6470172" y="974383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88681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89263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274559" y="1041586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280376" y="998949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4727249" y="105741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4733066" y="101478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6" name="Elbow Connector 1385"/>
          <p:cNvCxnSpPr>
            <a:endCxn id="1190" idx="0"/>
          </p:cNvCxnSpPr>
          <p:nvPr/>
        </p:nvCxnSpPr>
        <p:spPr>
          <a:xfrm>
            <a:off x="4961805" y="2805995"/>
            <a:ext cx="5782579" cy="627961"/>
          </a:xfrm>
          <a:prstGeom prst="bent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9533628" y="852379"/>
            <a:ext cx="1031135" cy="998830"/>
            <a:chOff x="0" y="1311572"/>
            <a:chExt cx="1152525" cy="1200150"/>
          </a:xfrm>
        </p:grpSpPr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993464" y="2336383"/>
            <a:ext cx="1048188" cy="707542"/>
            <a:chOff x="5430028" y="4090272"/>
            <a:chExt cx="858524" cy="415123"/>
          </a:xfrm>
        </p:grpSpPr>
        <p:pic>
          <p:nvPicPr>
            <p:cNvPr id="879" name="Picture 878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80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7" name="Elbow Connector 1446"/>
          <p:cNvCxnSpPr>
            <a:stCxn id="1149" idx="3"/>
          </p:cNvCxnSpPr>
          <p:nvPr/>
        </p:nvCxnSpPr>
        <p:spPr>
          <a:xfrm rot="10800000" flipV="1">
            <a:off x="3175640" y="1372432"/>
            <a:ext cx="347007" cy="20257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Arrow Connector 88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H="1">
            <a:off x="8279273" y="4988102"/>
            <a:ext cx="368240" cy="1017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8751158" y="5043552"/>
            <a:ext cx="66054" cy="1033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Arrow Connector 882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932" idx="3"/>
          </p:cNvCxnSpPr>
          <p:nvPr/>
        </p:nvCxnSpPr>
        <p:spPr>
          <a:xfrm>
            <a:off x="8935341" y="5019331"/>
            <a:ext cx="55515" cy="764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Arrow Connector 883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10576054" y="1536158"/>
            <a:ext cx="671583" cy="120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3AA274A5-8E5E-45F7-9FFA-14D6C8965643}"/>
              </a:ext>
            </a:extLst>
          </p:cNvPr>
          <p:cNvCxnSpPr/>
          <p:nvPr/>
        </p:nvCxnSpPr>
        <p:spPr>
          <a:xfrm>
            <a:off x="9473831" y="939910"/>
            <a:ext cx="1122267" cy="971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AD2E4C87-5F4C-4C3E-831E-105373CC3556}"/>
              </a:ext>
            </a:extLst>
          </p:cNvPr>
          <p:cNvCxnSpPr/>
          <p:nvPr/>
        </p:nvCxnSpPr>
        <p:spPr>
          <a:xfrm flipV="1">
            <a:off x="9441529" y="1098453"/>
            <a:ext cx="1263779" cy="693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9445688" y="4120869"/>
            <a:ext cx="481252" cy="291585"/>
            <a:chOff x="7469574" y="3966357"/>
            <a:chExt cx="604402" cy="552039"/>
          </a:xfrm>
        </p:grpSpPr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9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9482186" y="3427131"/>
            <a:ext cx="481252" cy="291585"/>
            <a:chOff x="7469574" y="3966357"/>
            <a:chExt cx="604402" cy="552039"/>
          </a:xfrm>
        </p:grpSpPr>
        <p:pic>
          <p:nvPicPr>
            <p:cNvPr id="802" name="Picture 80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09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13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9458109" y="4528249"/>
            <a:ext cx="481252" cy="291585"/>
            <a:chOff x="7469574" y="3966357"/>
            <a:chExt cx="604402" cy="552039"/>
          </a:xfrm>
        </p:grpSpPr>
        <p:pic>
          <p:nvPicPr>
            <p:cNvPr id="842" name="Picture 841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44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1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9450013" y="3802874"/>
            <a:ext cx="481252" cy="291585"/>
            <a:chOff x="7469574" y="3966357"/>
            <a:chExt cx="604402" cy="552039"/>
          </a:xfrm>
        </p:grpSpPr>
        <p:pic>
          <p:nvPicPr>
            <p:cNvPr id="875" name="Picture 87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7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7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0412104" y="4160735"/>
            <a:ext cx="481252" cy="291585"/>
            <a:chOff x="7469574" y="3966357"/>
            <a:chExt cx="604402" cy="552039"/>
          </a:xfrm>
        </p:grpSpPr>
        <p:pic>
          <p:nvPicPr>
            <p:cNvPr id="888" name="Picture 88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8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0462670" y="3466997"/>
            <a:ext cx="481252" cy="291585"/>
            <a:chOff x="7469574" y="3966357"/>
            <a:chExt cx="604402" cy="552039"/>
          </a:xfrm>
        </p:grpSpPr>
        <p:pic>
          <p:nvPicPr>
            <p:cNvPr id="892" name="Picture 89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3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5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0424525" y="4568115"/>
            <a:ext cx="481252" cy="291585"/>
            <a:chOff x="7469574" y="3966357"/>
            <a:chExt cx="604402" cy="552039"/>
          </a:xfrm>
        </p:grpSpPr>
        <p:pic>
          <p:nvPicPr>
            <p:cNvPr id="897" name="Picture 896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8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9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2" name="Group 1011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1343917" y="4189560"/>
            <a:ext cx="481252" cy="291585"/>
            <a:chOff x="7469574" y="3966357"/>
            <a:chExt cx="604402" cy="552039"/>
          </a:xfrm>
        </p:grpSpPr>
        <p:pic>
          <p:nvPicPr>
            <p:cNvPr id="1013" name="Picture 1012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4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5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1380415" y="3495822"/>
            <a:ext cx="481252" cy="291585"/>
            <a:chOff x="7469574" y="3966357"/>
            <a:chExt cx="604402" cy="552039"/>
          </a:xfrm>
        </p:grpSpPr>
        <p:pic>
          <p:nvPicPr>
            <p:cNvPr id="1017" name="Picture 1016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8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9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1356338" y="4596940"/>
            <a:ext cx="481252" cy="291585"/>
            <a:chOff x="7469574" y="3966357"/>
            <a:chExt cx="604402" cy="552039"/>
          </a:xfrm>
        </p:grpSpPr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26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27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46987" y="5220065"/>
            <a:ext cx="2719725" cy="1439557"/>
            <a:chOff x="8103115" y="1341603"/>
            <a:chExt cx="1852716" cy="2010654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0432476" y="3813521"/>
            <a:ext cx="481252" cy="291585"/>
            <a:chOff x="7469574" y="3966357"/>
            <a:chExt cx="604402" cy="552039"/>
          </a:xfrm>
        </p:grpSpPr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3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87" y="3628810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8526025" y="3292363"/>
            <a:ext cx="767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1371150" y="3839147"/>
            <a:ext cx="481252" cy="291585"/>
            <a:chOff x="7469574" y="3966357"/>
            <a:chExt cx="604402" cy="552039"/>
          </a:xfrm>
        </p:grpSpPr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42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43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9437646" y="3426375"/>
            <a:ext cx="1591012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16696" y="3466137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44811" y="3874058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53305" y="3576344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10456" y="3928672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813" idx="2"/>
          </p:cNvCxnSpPr>
          <p:nvPr/>
        </p:nvCxnSpPr>
        <p:spPr>
          <a:xfrm flipV="1">
            <a:off x="9075340" y="3622446"/>
            <a:ext cx="647472" cy="409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0215" y="3927705"/>
            <a:ext cx="539218" cy="214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2787" y="3675986"/>
            <a:ext cx="1502802" cy="591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36" idx="8"/>
          </p:cNvCxnSpPr>
          <p:nvPr/>
        </p:nvCxnSpPr>
        <p:spPr>
          <a:xfrm flipV="1">
            <a:off x="9128002" y="4027548"/>
            <a:ext cx="1508238" cy="392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Isosceles Triangle 1052">
            <a:extLst>
              <a:ext uri="{FF2B5EF4-FFF2-40B4-BE49-F238E27FC236}">
                <a16:creationId xmlns:a16="http://schemas.microsoft.com/office/drawing/2014/main" id="{FD166B66-E18E-48FF-A9FC-F274A4884D46}"/>
              </a:ext>
            </a:extLst>
          </p:cNvPr>
          <p:cNvSpPr/>
          <p:nvPr/>
        </p:nvSpPr>
        <p:spPr>
          <a:xfrm rot="10800000">
            <a:off x="5637336" y="2013375"/>
            <a:ext cx="2424893" cy="43071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3" name="Rectangle 1382"/>
          <p:cNvSpPr/>
          <p:nvPr/>
        </p:nvSpPr>
        <p:spPr>
          <a:xfrm>
            <a:off x="4670831" y="902358"/>
            <a:ext cx="4600516" cy="918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0" name="Picture 89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7336" y="850992"/>
            <a:ext cx="781050" cy="733425"/>
          </a:xfrm>
          <a:prstGeom prst="rect">
            <a:avLst/>
          </a:prstGeom>
        </p:spPr>
      </p:pic>
      <p:sp>
        <p:nvSpPr>
          <p:cNvPr id="901" name="Oval 900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1247637" y="1618993"/>
            <a:ext cx="157141" cy="10455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2" name="Picture 751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49354" y="930894"/>
            <a:ext cx="296025" cy="3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4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3072075" y="69366"/>
            <a:ext cx="647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 Procurement activity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22820"/>
              </p:ext>
            </p:extLst>
          </p:nvPr>
        </p:nvGraphicFramePr>
        <p:xfrm>
          <a:off x="295424" y="1139483"/>
          <a:ext cx="10476392" cy="5093770"/>
        </p:xfrm>
        <a:graphic>
          <a:graphicData uri="http://schemas.openxmlformats.org/drawingml/2006/table">
            <a:tbl>
              <a:tblPr/>
              <a:tblGrid>
                <a:gridCol w="88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7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4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Section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 Equipment</a:t>
                      </a:r>
                      <a:r>
                        <a:rPr lang="en-US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Quantity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OQC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Meiryo" panose="020B0604030504040204" pitchFamily="34" charset="-128"/>
                        </a:rPr>
                        <a:t>Tablet windows (Connect with barcode reader)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 Pick up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 Return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 Find quickly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Pallet ID and Model at FA &amp; SCM area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Visualize OQC inspection with FA, SCM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Mobile device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 Fix in &amp;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fix out 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location</a:t>
                      </a:r>
                    </a:p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Check the status of the OQC inspection 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295424" y="454320"/>
            <a:ext cx="3479620" cy="557527"/>
            <a:chOff x="2854911" y="4381599"/>
            <a:chExt cx="3068776" cy="302396"/>
          </a:xfrm>
        </p:grpSpPr>
        <p:sp>
          <p:nvSpPr>
            <p:cNvPr id="1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81599"/>
              <a:ext cx="2891794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16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Equipment list require</a:t>
              </a:r>
              <a:endParaRPr lang="en-US" sz="16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86C85-6EFD-6BE8-9ACD-DEC92388F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9" t="17234" r="19959" b="17235"/>
          <a:stretch/>
        </p:blipFill>
        <p:spPr>
          <a:xfrm>
            <a:off x="3644008" y="2601491"/>
            <a:ext cx="956324" cy="626646"/>
          </a:xfrm>
          <a:prstGeom prst="rect">
            <a:avLst/>
          </a:prstGeom>
        </p:spPr>
      </p:pic>
      <p:pic>
        <p:nvPicPr>
          <p:cNvPr id="20" name="Image 2">
            <a:extLst>
              <a:ext uri="{FF2B5EF4-FFF2-40B4-BE49-F238E27FC236}">
                <a16:creationId xmlns:a16="http://schemas.microsoft.com/office/drawing/2014/main" id="{00000000-0008-0000-0000-00002100000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4008" y="4564567"/>
            <a:ext cx="940877" cy="75712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8203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937753" y="653286"/>
            <a:ext cx="742771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454218" y="640939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92397" y="57994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265616" y="529078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741171" y="5234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885186" y="523420"/>
            <a:ext cx="772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Go-live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3912" y="462565"/>
            <a:ext cx="3479620" cy="557527"/>
            <a:chOff x="2854911" y="4381599"/>
            <a:chExt cx="3068776" cy="302396"/>
          </a:xfrm>
        </p:grpSpPr>
        <p:sp>
          <p:nvSpPr>
            <p:cNvPr id="3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81599"/>
              <a:ext cx="2891794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Project Schedule</a:t>
              </a:r>
              <a:endParaRPr lang="en-US" sz="16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40" name="Google Shape;816;p33"/>
          <p:cNvGraphicFramePr/>
          <p:nvPr>
            <p:extLst>
              <p:ext uri="{D42A27DB-BD31-4B8C-83A1-F6EECF244321}">
                <p14:modId xmlns:p14="http://schemas.microsoft.com/office/powerpoint/2010/main" val="480868046"/>
              </p:ext>
            </p:extLst>
          </p:nvPr>
        </p:nvGraphicFramePr>
        <p:xfrm>
          <a:off x="163912" y="1169801"/>
          <a:ext cx="11486630" cy="3383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Group Function</a:t>
                      </a:r>
                      <a:endParaRPr sz="2100" b="1" dirty="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Department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Nov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Feb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lvl="0" indent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Meeting, discuss, analyze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Upload plan, Pick-up sample 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Confirm Outer carton and inner box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Modify weight check OQC 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A7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81102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OQC inspection &amp; judgment all lots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BA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14740"/>
                  </a:ext>
                </a:extLst>
              </a:tr>
            </a:tbl>
          </a:graphicData>
        </a:graphic>
      </p:graphicFrame>
      <p:graphicFrame>
        <p:nvGraphicFramePr>
          <p:cNvPr id="46" name="Google Shape;816;p33"/>
          <p:cNvGraphicFramePr/>
          <p:nvPr>
            <p:extLst>
              <p:ext uri="{D42A27DB-BD31-4B8C-83A1-F6EECF244321}">
                <p14:modId xmlns:p14="http://schemas.microsoft.com/office/powerpoint/2010/main" val="3336109685"/>
              </p:ext>
            </p:extLst>
          </p:nvPr>
        </p:nvGraphicFramePr>
        <p:xfrm>
          <a:off x="163912" y="4552841"/>
          <a:ext cx="11486630" cy="1127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Visualize inspection result OQC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-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Report daily OQC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304353" y="1806212"/>
            <a:ext cx="92651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48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6324838" y="2064976"/>
            <a:ext cx="898753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4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281398" y="2375377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1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253089" y="2622529"/>
            <a:ext cx="236669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4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537289" y="2939216"/>
            <a:ext cx="43222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003865" y="3510015"/>
            <a:ext cx="696108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433126" y="4097371"/>
            <a:ext cx="958616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456846" y="4676102"/>
            <a:ext cx="720223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60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44550" y="5192339"/>
            <a:ext cx="1275920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61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8806852" y="346243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sp>
        <p:nvSpPr>
          <p:cNvPr id="62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0480309" y="515195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617EEC-3669-ED33-62A5-281440C3F79F}"/>
              </a:ext>
            </a:extLst>
          </p:cNvPr>
          <p:cNvCxnSpPr>
            <a:cxnSpLocks/>
          </p:cNvCxnSpPr>
          <p:nvPr/>
        </p:nvCxnSpPr>
        <p:spPr>
          <a:xfrm flipH="1">
            <a:off x="7504067" y="1688123"/>
            <a:ext cx="19154" cy="399271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41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710438"/>
            <a:ext cx="4518455" cy="1244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71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534812"/>
            <a:ext cx="5190763" cy="1475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75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400" dirty="0"/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019274" y="1724433"/>
            <a:ext cx="6052223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pick up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details: Ship by Board/Air, Stock Q'ty, shipment Q’ty, Minus product compare vs shipment plan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Minus product: Q’ty, Reason, when re-running (need indicate)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Auto refresh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 type of product and display : EMC, PP, PMP and can shipment or not (Ex: PP cannot shipment..)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 by manual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133073" y="5254625"/>
            <a:ext cx="5801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Request system will be displayed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2697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4601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65032"/>
            <a:ext cx="4518455" cy="14628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569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4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238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re-making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509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make database: Sample Q’ty; 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6398" y="3010566"/>
            <a:ext cx="6050127" cy="231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 (Incase if happen Quality issue, sample Q’ty level will be changed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Return to previous level  OQC make Data base)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Add : 1 column for adjust sample if need to follow up quality issue 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assign model that should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If cannot catch up plan  Can adjust and display reason (Only OQC member can revise)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8786921" y="2772552"/>
            <a:ext cx="162311" cy="47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00862"/>
            <a:ext cx="5808211" cy="1075605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38530"/>
              <a:ext cx="1799494" cy="2304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Q’ty sample 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1" y="2738529"/>
              <a:ext cx="1117405" cy="24014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1" y="2738529"/>
              <a:ext cx="952305" cy="2361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3792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8909</TotalTime>
  <Words>3113</Words>
  <Application>Microsoft Office PowerPoint</Application>
  <PresentationFormat>Widescreen</PresentationFormat>
  <Paragraphs>704</Paragraphs>
  <Slides>28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Meiryo</vt:lpstr>
      <vt:lpstr>Meiryo UI</vt:lpstr>
      <vt:lpstr>ＭＳ Ｐゴシック</vt:lpstr>
      <vt:lpstr>ＭＳ Ｐゴシック</vt:lpstr>
      <vt:lpstr>游ゴシック</vt:lpstr>
      <vt:lpstr>Arial</vt:lpstr>
      <vt:lpstr>Arial Unicode MS</vt:lpstr>
      <vt:lpstr>Calibri</vt:lpstr>
      <vt:lpstr>Calibri Light</vt:lpstr>
      <vt:lpstr>Fira Sans Extra Condensed</vt:lpstr>
      <vt:lpstr>Tahoma</vt:lpstr>
      <vt:lpstr>Times New Roman</vt:lpstr>
      <vt:lpstr>Wingdings</vt:lpstr>
      <vt:lpstr>Office Theme</vt:lpstr>
      <vt:lpstr>ｸﾘｯﾌﾟ</vt:lpstr>
      <vt:lpstr>K</vt:lpstr>
      <vt:lpstr>PowerPoint Presentation</vt:lpstr>
      <vt:lpstr>OQC DIGITAL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Minh Nguyen Nhu</cp:lastModifiedBy>
  <cp:revision>493</cp:revision>
  <cp:lastPrinted>2024-08-05T03:14:42Z</cp:lastPrinted>
  <dcterms:created xsi:type="dcterms:W3CDTF">2021-12-07T10:10:23Z</dcterms:created>
  <dcterms:modified xsi:type="dcterms:W3CDTF">2024-10-07T08:33:53Z</dcterms:modified>
</cp:coreProperties>
</file>